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8"/>
  </p:notesMasterIdLst>
  <p:sldIdLst>
    <p:sldId id="256" r:id="rId2"/>
    <p:sldId id="410" r:id="rId3"/>
    <p:sldId id="463" r:id="rId4"/>
    <p:sldId id="398" r:id="rId5"/>
    <p:sldId id="411" r:id="rId6"/>
    <p:sldId id="465" r:id="rId7"/>
    <p:sldId id="464" r:id="rId8"/>
    <p:sldId id="412" r:id="rId9"/>
    <p:sldId id="420" r:id="rId10"/>
    <p:sldId id="413" r:id="rId11"/>
    <p:sldId id="414" r:id="rId12"/>
    <p:sldId id="466" r:id="rId13"/>
    <p:sldId id="415" r:id="rId14"/>
    <p:sldId id="416" r:id="rId15"/>
    <p:sldId id="395" r:id="rId16"/>
    <p:sldId id="394" r:id="rId17"/>
    <p:sldId id="467" r:id="rId18"/>
    <p:sldId id="468" r:id="rId19"/>
    <p:sldId id="417" r:id="rId20"/>
    <p:sldId id="418" r:id="rId21"/>
    <p:sldId id="469" r:id="rId22"/>
    <p:sldId id="419" r:id="rId23"/>
    <p:sldId id="470" r:id="rId24"/>
    <p:sldId id="421" r:id="rId25"/>
    <p:sldId id="422" r:id="rId26"/>
    <p:sldId id="423" r:id="rId27"/>
    <p:sldId id="433" r:id="rId28"/>
    <p:sldId id="435" r:id="rId29"/>
    <p:sldId id="424" r:id="rId30"/>
    <p:sldId id="471" r:id="rId31"/>
    <p:sldId id="425" r:id="rId32"/>
    <p:sldId id="427" r:id="rId33"/>
    <p:sldId id="428" r:id="rId34"/>
    <p:sldId id="429" r:id="rId35"/>
    <p:sldId id="472" r:id="rId36"/>
    <p:sldId id="430" r:id="rId37"/>
    <p:sldId id="431" r:id="rId38"/>
    <p:sldId id="432" r:id="rId39"/>
    <p:sldId id="473" r:id="rId40"/>
    <p:sldId id="474" r:id="rId41"/>
    <p:sldId id="475" r:id="rId42"/>
    <p:sldId id="434" r:id="rId43"/>
    <p:sldId id="436" r:id="rId44"/>
    <p:sldId id="462" r:id="rId45"/>
    <p:sldId id="399" r:id="rId46"/>
    <p:sldId id="40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110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11/13/2020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s://www.netcomlearning.com/"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3.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21.gif"/></Relationships>
</file>

<file path=ppt/slides/_rels/slide2.xml.rels><?xml version="1.0" encoding="UTF-8" standalone="yes"?>
<Relationships xmlns="http://schemas.openxmlformats.org/package/2006/relationships"><Relationship Id="rId3" Type="http://schemas.openxmlformats.org/officeDocument/2006/relationships/hyperlink" Target="https://www.netcomlearning.com/" TargetMode="External"/><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37.gif"/></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www.netcomlearning.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netcomlearning.com/" TargetMode="External"/><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8.png"/><Relationship Id="rId4" Type="http://schemas.openxmlformats.org/officeDocument/2006/relationships/image" Target="../media/image4.png"/><Relationship Id="rId9"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S4D400 - Introduction to abap programming on s/4hana </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1026" name="Picture 2" descr="NetCom Logo">
            <a:hlinkClick r:id="rId5"/>
            <a:extLst>
              <a:ext uri="{FF2B5EF4-FFF2-40B4-BE49-F238E27FC236}">
                <a16:creationId xmlns:a16="http://schemas.microsoft.com/office/drawing/2014/main" id="{34F08958-BD91-40F1-923F-F5B6CC686C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50320" y="5486398"/>
            <a:ext cx="4000079" cy="1073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Types of Work-processes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348A43C-4E1D-41B9-9EDA-B488D479CEE5}"/>
              </a:ext>
            </a:extLst>
          </p:cNvPr>
          <p:cNvSpPr txBox="1"/>
          <p:nvPr/>
        </p:nvSpPr>
        <p:spPr>
          <a:xfrm>
            <a:off x="159328" y="1117754"/>
            <a:ext cx="11770908" cy="646331"/>
          </a:xfrm>
          <a:prstGeom prst="rect">
            <a:avLst/>
          </a:prstGeom>
          <a:noFill/>
        </p:spPr>
        <p:txBody>
          <a:bodyPr wrap="square">
            <a:spAutoFit/>
          </a:bodyPr>
          <a:lstStyle/>
          <a:p>
            <a:r>
              <a:rPr lang="en-US" dirty="0"/>
              <a:t>There are seven types of work processes. Each handles a specific type of request. The type of work processes and the types of requests that they handle are shown in Table below</a:t>
            </a:r>
          </a:p>
        </p:txBody>
      </p:sp>
      <p:graphicFrame>
        <p:nvGraphicFramePr>
          <p:cNvPr id="10" name="Table 11">
            <a:extLst>
              <a:ext uri="{FF2B5EF4-FFF2-40B4-BE49-F238E27FC236}">
                <a16:creationId xmlns:a16="http://schemas.microsoft.com/office/drawing/2014/main" id="{9BF2683B-43EF-4C58-B7CE-4E386921C331}"/>
              </a:ext>
            </a:extLst>
          </p:cNvPr>
          <p:cNvGraphicFramePr>
            <a:graphicFrameLocks noGrp="1"/>
          </p:cNvGraphicFramePr>
          <p:nvPr>
            <p:extLst>
              <p:ext uri="{D42A27DB-BD31-4B8C-83A1-F6EECF244321}">
                <p14:modId xmlns:p14="http://schemas.microsoft.com/office/powerpoint/2010/main" val="1961595957"/>
              </p:ext>
            </p:extLst>
          </p:nvPr>
        </p:nvGraphicFramePr>
        <p:xfrm>
          <a:off x="261764" y="2023587"/>
          <a:ext cx="10572492" cy="3617381"/>
        </p:xfrm>
        <a:graphic>
          <a:graphicData uri="http://schemas.openxmlformats.org/drawingml/2006/table">
            <a:tbl>
              <a:tblPr firstRow="1" bandRow="1">
                <a:tableStyleId>{073A0DAA-6AF3-43AB-8588-CEC1D06C72B9}</a:tableStyleId>
              </a:tblPr>
              <a:tblGrid>
                <a:gridCol w="3257291">
                  <a:extLst>
                    <a:ext uri="{9D8B030D-6E8A-4147-A177-3AD203B41FA5}">
                      <a16:colId xmlns:a16="http://schemas.microsoft.com/office/drawing/2014/main" val="3822469867"/>
                    </a:ext>
                  </a:extLst>
                </a:gridCol>
                <a:gridCol w="7315201">
                  <a:extLst>
                    <a:ext uri="{9D8B030D-6E8A-4147-A177-3AD203B41FA5}">
                      <a16:colId xmlns:a16="http://schemas.microsoft.com/office/drawing/2014/main" val="2379479952"/>
                    </a:ext>
                  </a:extLst>
                </a:gridCol>
              </a:tblGrid>
              <a:tr h="637648">
                <a:tc>
                  <a:txBody>
                    <a:bodyPr/>
                    <a:lstStyle/>
                    <a:p>
                      <a:pPr algn="ctr">
                        <a:lnSpc>
                          <a:spcPct val="150000"/>
                        </a:lnSpc>
                      </a:pPr>
                      <a:r>
                        <a:rPr lang="en-US" sz="2800" dirty="0"/>
                        <a:t>Type</a:t>
                      </a:r>
                    </a:p>
                  </a:txBody>
                  <a:tcPr/>
                </a:tc>
                <a:tc>
                  <a:txBody>
                    <a:bodyPr/>
                    <a:lstStyle/>
                    <a:p>
                      <a:pPr algn="ctr">
                        <a:lnSpc>
                          <a:spcPct val="150000"/>
                        </a:lnSpc>
                      </a:pPr>
                      <a:r>
                        <a:rPr lang="en-US" sz="2800" dirty="0"/>
                        <a:t>Purpose</a:t>
                      </a:r>
                    </a:p>
                  </a:txBody>
                  <a:tcPr/>
                </a:tc>
                <a:extLst>
                  <a:ext uri="{0D108BD9-81ED-4DB2-BD59-A6C34878D82A}">
                    <a16:rowId xmlns:a16="http://schemas.microsoft.com/office/drawing/2014/main" val="596744236"/>
                  </a:ext>
                </a:extLst>
              </a:tr>
              <a:tr h="355398">
                <a:tc>
                  <a:txBody>
                    <a:bodyPr/>
                    <a:lstStyle/>
                    <a:p>
                      <a:pPr algn="l" fontAlgn="b">
                        <a:lnSpc>
                          <a:spcPct val="150000"/>
                        </a:lnSpc>
                      </a:pPr>
                      <a:r>
                        <a:rPr lang="en-US" sz="2000" b="0" u="none" strike="noStrike" dirty="0">
                          <a:solidFill>
                            <a:srgbClr val="000000"/>
                          </a:solidFill>
                          <a:effectLst/>
                          <a:latin typeface="+mn-lt"/>
                        </a:rPr>
                        <a:t>D (Dialog)</a:t>
                      </a:r>
                      <a:endParaRPr lang="en-US" sz="2000" b="0" i="0" u="none" strike="noStrike" dirty="0">
                        <a:solidFill>
                          <a:srgbClr val="000000"/>
                        </a:solidFill>
                        <a:effectLst/>
                        <a:latin typeface="+mn-lt"/>
                      </a:endParaRPr>
                    </a:p>
                  </a:txBody>
                  <a:tcPr marL="7620" marR="7620" marT="7620" marB="0" anchor="b"/>
                </a:tc>
                <a:tc>
                  <a:txBody>
                    <a:bodyPr/>
                    <a:lstStyle/>
                    <a:p>
                      <a:pPr algn="l" fontAlgn="b">
                        <a:lnSpc>
                          <a:spcPct val="150000"/>
                        </a:lnSpc>
                      </a:pPr>
                      <a:r>
                        <a:rPr lang="en-US" sz="2000" b="0" u="none" strike="noStrike">
                          <a:solidFill>
                            <a:srgbClr val="000000"/>
                          </a:solidFill>
                          <a:effectLst/>
                          <a:latin typeface="+mn-lt"/>
                        </a:rPr>
                        <a:t>Dialog requests</a:t>
                      </a:r>
                      <a:endParaRPr lang="en-US" sz="20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3473353312"/>
                  </a:ext>
                </a:extLst>
              </a:tr>
              <a:tr h="355398">
                <a:tc>
                  <a:txBody>
                    <a:bodyPr/>
                    <a:lstStyle/>
                    <a:p>
                      <a:pPr algn="l" fontAlgn="b">
                        <a:lnSpc>
                          <a:spcPct val="150000"/>
                        </a:lnSpc>
                      </a:pPr>
                      <a:r>
                        <a:rPr lang="en-US" sz="2000" b="0" u="none" strike="noStrike" dirty="0">
                          <a:solidFill>
                            <a:srgbClr val="000000"/>
                          </a:solidFill>
                          <a:effectLst/>
                          <a:latin typeface="+mn-lt"/>
                        </a:rPr>
                        <a:t>V (Update)</a:t>
                      </a:r>
                      <a:endParaRPr lang="en-US" sz="2000" b="0" i="0" u="none" strike="noStrike" dirty="0">
                        <a:solidFill>
                          <a:srgbClr val="000000"/>
                        </a:solidFill>
                        <a:effectLst/>
                        <a:latin typeface="+mn-lt"/>
                      </a:endParaRPr>
                    </a:p>
                  </a:txBody>
                  <a:tcPr marL="7620" marR="7620" marT="7620" marB="0" anchor="b"/>
                </a:tc>
                <a:tc>
                  <a:txBody>
                    <a:bodyPr/>
                    <a:lstStyle/>
                    <a:p>
                      <a:pPr algn="l" fontAlgn="b">
                        <a:lnSpc>
                          <a:spcPct val="150000"/>
                        </a:lnSpc>
                      </a:pPr>
                      <a:r>
                        <a:rPr lang="en-US" sz="2000" b="0" u="none" strike="noStrike">
                          <a:solidFill>
                            <a:srgbClr val="000000"/>
                          </a:solidFill>
                          <a:effectLst/>
                          <a:latin typeface="+mn-lt"/>
                        </a:rPr>
                        <a:t>Requests to update data in the database</a:t>
                      </a:r>
                      <a:endParaRPr lang="en-US" sz="20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3837549669"/>
                  </a:ext>
                </a:extLst>
              </a:tr>
              <a:tr h="355398">
                <a:tc>
                  <a:txBody>
                    <a:bodyPr/>
                    <a:lstStyle/>
                    <a:p>
                      <a:pPr algn="l" fontAlgn="b">
                        <a:lnSpc>
                          <a:spcPct val="150000"/>
                        </a:lnSpc>
                      </a:pPr>
                      <a:r>
                        <a:rPr lang="en-US" sz="2000" b="0" u="none" strike="noStrike" dirty="0">
                          <a:solidFill>
                            <a:srgbClr val="000000"/>
                          </a:solidFill>
                          <a:effectLst/>
                          <a:latin typeface="+mn-lt"/>
                        </a:rPr>
                        <a:t>B (Background)</a:t>
                      </a:r>
                      <a:endParaRPr lang="en-US" sz="2000" b="0" i="0" u="none" strike="noStrike" dirty="0">
                        <a:solidFill>
                          <a:srgbClr val="000000"/>
                        </a:solidFill>
                        <a:effectLst/>
                        <a:latin typeface="+mn-lt"/>
                      </a:endParaRPr>
                    </a:p>
                  </a:txBody>
                  <a:tcPr marL="7620" marR="7620" marT="7620" marB="0" anchor="b"/>
                </a:tc>
                <a:tc>
                  <a:txBody>
                    <a:bodyPr/>
                    <a:lstStyle/>
                    <a:p>
                      <a:pPr algn="l" fontAlgn="b">
                        <a:lnSpc>
                          <a:spcPct val="150000"/>
                        </a:lnSpc>
                      </a:pPr>
                      <a:r>
                        <a:rPr lang="en-US" sz="2000" b="0" u="none" strike="noStrike">
                          <a:solidFill>
                            <a:srgbClr val="000000"/>
                          </a:solidFill>
                          <a:effectLst/>
                          <a:latin typeface="+mn-lt"/>
                        </a:rPr>
                        <a:t>Background jobs</a:t>
                      </a:r>
                      <a:endParaRPr lang="en-US" sz="20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510380741"/>
                  </a:ext>
                </a:extLst>
              </a:tr>
              <a:tr h="355398">
                <a:tc>
                  <a:txBody>
                    <a:bodyPr/>
                    <a:lstStyle/>
                    <a:p>
                      <a:pPr algn="l" fontAlgn="b">
                        <a:lnSpc>
                          <a:spcPct val="150000"/>
                        </a:lnSpc>
                      </a:pPr>
                      <a:r>
                        <a:rPr lang="en-US" sz="2000" b="0" u="none" strike="noStrike" dirty="0">
                          <a:solidFill>
                            <a:srgbClr val="000000"/>
                          </a:solidFill>
                          <a:effectLst/>
                          <a:latin typeface="+mn-lt"/>
                        </a:rPr>
                        <a:t>S (Spool)</a:t>
                      </a:r>
                      <a:endParaRPr lang="en-US" sz="2000" b="0" i="0" u="none" strike="noStrike" dirty="0">
                        <a:solidFill>
                          <a:srgbClr val="000000"/>
                        </a:solidFill>
                        <a:effectLst/>
                        <a:latin typeface="+mn-lt"/>
                      </a:endParaRPr>
                    </a:p>
                  </a:txBody>
                  <a:tcPr marL="7620" marR="7620" marT="7620" marB="0" anchor="b"/>
                </a:tc>
                <a:tc>
                  <a:txBody>
                    <a:bodyPr/>
                    <a:lstStyle/>
                    <a:p>
                      <a:pPr algn="l" fontAlgn="b">
                        <a:lnSpc>
                          <a:spcPct val="150000"/>
                        </a:lnSpc>
                      </a:pPr>
                      <a:r>
                        <a:rPr lang="en-US" sz="2000" b="0" u="none" strike="noStrike">
                          <a:solidFill>
                            <a:srgbClr val="000000"/>
                          </a:solidFill>
                          <a:effectLst/>
                          <a:latin typeface="+mn-lt"/>
                        </a:rPr>
                        <a:t>Print spool requests</a:t>
                      </a:r>
                      <a:endParaRPr lang="en-US" sz="20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64668750"/>
                  </a:ext>
                </a:extLst>
              </a:tr>
              <a:tr h="355398">
                <a:tc>
                  <a:txBody>
                    <a:bodyPr/>
                    <a:lstStyle/>
                    <a:p>
                      <a:pPr algn="l" fontAlgn="b">
                        <a:lnSpc>
                          <a:spcPct val="150000"/>
                        </a:lnSpc>
                      </a:pPr>
                      <a:r>
                        <a:rPr lang="en-US" sz="2000" b="0" u="none" strike="noStrike" dirty="0">
                          <a:solidFill>
                            <a:srgbClr val="000000"/>
                          </a:solidFill>
                          <a:effectLst/>
                          <a:latin typeface="+mn-lt"/>
                        </a:rPr>
                        <a:t>E (Enqueue)</a:t>
                      </a:r>
                      <a:endParaRPr lang="en-US" sz="2000" b="0" i="0" u="none" strike="noStrike" dirty="0">
                        <a:solidFill>
                          <a:srgbClr val="000000"/>
                        </a:solidFill>
                        <a:effectLst/>
                        <a:latin typeface="+mn-lt"/>
                      </a:endParaRPr>
                    </a:p>
                  </a:txBody>
                  <a:tcPr marL="7620" marR="7620" marT="7620" marB="0" anchor="b"/>
                </a:tc>
                <a:tc>
                  <a:txBody>
                    <a:bodyPr/>
                    <a:lstStyle/>
                    <a:p>
                      <a:pPr algn="l" fontAlgn="b">
                        <a:lnSpc>
                          <a:spcPct val="150000"/>
                        </a:lnSpc>
                      </a:pPr>
                      <a:r>
                        <a:rPr lang="en-US" sz="2000" b="0" u="none" strike="noStrike">
                          <a:solidFill>
                            <a:srgbClr val="000000"/>
                          </a:solidFill>
                          <a:effectLst/>
                          <a:latin typeface="+mn-lt"/>
                        </a:rPr>
                        <a:t>Logical lock requests</a:t>
                      </a:r>
                      <a:endParaRPr lang="en-US" sz="20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14681553"/>
                  </a:ext>
                </a:extLst>
              </a:tr>
              <a:tr h="646594">
                <a:tc>
                  <a:txBody>
                    <a:bodyPr/>
                    <a:lstStyle/>
                    <a:p>
                      <a:pPr algn="l" fontAlgn="b">
                        <a:lnSpc>
                          <a:spcPct val="150000"/>
                        </a:lnSpc>
                      </a:pPr>
                      <a:r>
                        <a:rPr lang="en-US" sz="2000" b="0" u="none" strike="noStrike" dirty="0">
                          <a:solidFill>
                            <a:srgbClr val="000000"/>
                          </a:solidFill>
                          <a:effectLst/>
                          <a:latin typeface="+mn-lt"/>
                        </a:rPr>
                        <a:t>M (Message)</a:t>
                      </a:r>
                      <a:endParaRPr lang="en-US" sz="2000" b="0" i="0" u="none" strike="noStrike" dirty="0">
                        <a:solidFill>
                          <a:srgbClr val="000000"/>
                        </a:solidFill>
                        <a:effectLst/>
                        <a:latin typeface="+mn-lt"/>
                      </a:endParaRPr>
                    </a:p>
                  </a:txBody>
                  <a:tcPr marL="7620" marR="7620" marT="7620" marB="0" anchor="b"/>
                </a:tc>
                <a:tc>
                  <a:txBody>
                    <a:bodyPr/>
                    <a:lstStyle/>
                    <a:p>
                      <a:pPr algn="l" fontAlgn="b">
                        <a:lnSpc>
                          <a:spcPct val="150000"/>
                        </a:lnSpc>
                      </a:pPr>
                      <a:r>
                        <a:rPr lang="en-US" sz="2000" b="0" u="none" strike="noStrike">
                          <a:solidFill>
                            <a:srgbClr val="000000"/>
                          </a:solidFill>
                          <a:effectLst/>
                          <a:latin typeface="+mn-lt"/>
                        </a:rPr>
                        <a:t>Routes messages between application servers within an R/3 system</a:t>
                      </a:r>
                      <a:endParaRPr lang="en-US" sz="20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3184886623"/>
                  </a:ext>
                </a:extLst>
              </a:tr>
              <a:tr h="355398">
                <a:tc>
                  <a:txBody>
                    <a:bodyPr/>
                    <a:lstStyle/>
                    <a:p>
                      <a:pPr algn="l" fontAlgn="b">
                        <a:lnSpc>
                          <a:spcPct val="150000"/>
                        </a:lnSpc>
                      </a:pPr>
                      <a:r>
                        <a:rPr lang="en-US" sz="2000" b="0" u="none" strike="noStrike" dirty="0">
                          <a:solidFill>
                            <a:srgbClr val="000000"/>
                          </a:solidFill>
                          <a:effectLst/>
                          <a:latin typeface="+mn-lt"/>
                        </a:rPr>
                        <a:t>G (Gateway)</a:t>
                      </a:r>
                      <a:endParaRPr lang="en-US" sz="2000" b="0" i="0" u="none" strike="noStrike" dirty="0">
                        <a:solidFill>
                          <a:srgbClr val="000000"/>
                        </a:solidFill>
                        <a:effectLst/>
                        <a:latin typeface="+mn-lt"/>
                      </a:endParaRPr>
                    </a:p>
                  </a:txBody>
                  <a:tcPr marL="7620" marR="7620" marT="7620" marB="0" anchor="b"/>
                </a:tc>
                <a:tc>
                  <a:txBody>
                    <a:bodyPr/>
                    <a:lstStyle/>
                    <a:p>
                      <a:pPr algn="l" fontAlgn="b">
                        <a:lnSpc>
                          <a:spcPct val="150000"/>
                        </a:lnSpc>
                      </a:pPr>
                      <a:r>
                        <a:rPr lang="en-US" sz="2000" b="0" u="none" strike="noStrike" dirty="0">
                          <a:solidFill>
                            <a:srgbClr val="000000"/>
                          </a:solidFill>
                          <a:effectLst/>
                          <a:latin typeface="+mn-lt"/>
                        </a:rPr>
                        <a:t>Funnels messages into and out of the R/3 system</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3166407705"/>
                  </a:ext>
                </a:extLst>
              </a:tr>
            </a:tbl>
          </a:graphicData>
        </a:graphic>
      </p:graphicFrame>
    </p:spTree>
    <p:extLst>
      <p:ext uri="{BB962C8B-B14F-4D97-AF65-F5344CB8AC3E}">
        <p14:creationId xmlns:p14="http://schemas.microsoft.com/office/powerpoint/2010/main" val="752654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4000" b="1" i="0" dirty="0">
                <a:solidFill>
                  <a:srgbClr val="000000"/>
                </a:solidFill>
                <a:effectLst/>
                <a:latin typeface="Times New Roman" panose="02020603050405020304" pitchFamily="18" charset="0"/>
              </a:rPr>
              <a:t>Understanding the Logon Client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1200329"/>
          </a:xfrm>
          <a:prstGeom prst="rect">
            <a:avLst/>
          </a:prstGeom>
          <a:noFill/>
        </p:spPr>
        <p:txBody>
          <a:bodyPr wrap="square" rtlCol="0">
            <a:spAutoFit/>
          </a:bodyPr>
          <a:lstStyle/>
          <a:p>
            <a:pPr algn="l"/>
            <a:r>
              <a:rPr lang="en-US" sz="2400" b="0" i="0" dirty="0">
                <a:solidFill>
                  <a:srgbClr val="000000"/>
                </a:solidFill>
                <a:effectLst/>
                <a:latin typeface="Times New Roman" panose="02020603050405020304" pitchFamily="18" charset="0"/>
              </a:rPr>
              <a:t>The term </a:t>
            </a:r>
            <a:r>
              <a:rPr lang="en-US" sz="2400" b="0" i="1" dirty="0">
                <a:solidFill>
                  <a:srgbClr val="000000"/>
                </a:solidFill>
                <a:effectLst/>
                <a:latin typeface="Times New Roman" panose="02020603050405020304" pitchFamily="18" charset="0"/>
              </a:rPr>
              <a:t>logon client</a:t>
            </a:r>
            <a:r>
              <a:rPr lang="en-US" sz="2400" b="0" i="0" dirty="0">
                <a:solidFill>
                  <a:srgbClr val="000000"/>
                </a:solidFill>
                <a:effectLst/>
                <a:latin typeface="Times New Roman" panose="02020603050405020304" pitchFamily="18" charset="0"/>
              </a:rPr>
              <a:t> has nothing to do with Client/Server-it is completely different. The </a:t>
            </a:r>
            <a:r>
              <a:rPr lang="en-US" sz="2400" b="0" i="1" dirty="0">
                <a:solidFill>
                  <a:srgbClr val="000000"/>
                </a:solidFill>
                <a:effectLst/>
                <a:latin typeface="Times New Roman" panose="02020603050405020304" pitchFamily="18" charset="0"/>
              </a:rPr>
              <a:t>logon client</a:t>
            </a:r>
            <a:r>
              <a:rPr lang="en-US" sz="2400" b="0" i="0" dirty="0">
                <a:solidFill>
                  <a:srgbClr val="000000"/>
                </a:solidFill>
                <a:effectLst/>
                <a:latin typeface="Times New Roman" panose="02020603050405020304" pitchFamily="18" charset="0"/>
              </a:rPr>
              <a:t> refers to a </a:t>
            </a:r>
            <a:r>
              <a:rPr lang="en-US" sz="2400" b="1" i="0" dirty="0">
                <a:solidFill>
                  <a:srgbClr val="000000"/>
                </a:solidFill>
                <a:effectLst/>
                <a:latin typeface="Times New Roman" panose="02020603050405020304" pitchFamily="18" charset="0"/>
              </a:rPr>
              <a:t>business entity. </a:t>
            </a:r>
            <a:r>
              <a:rPr lang="en-US" sz="2400" dirty="0">
                <a:solidFill>
                  <a:srgbClr val="000000"/>
                </a:solidFill>
                <a:latin typeface="Times New Roman" panose="02020603050405020304" pitchFamily="18" charset="0"/>
              </a:rPr>
              <a:t>It provides separation of data at entity level.</a:t>
            </a:r>
            <a:br>
              <a:rPr lang="en-US" sz="2400" dirty="0"/>
            </a:b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emium Vector | People avatars black and white design">
            <a:extLst>
              <a:ext uri="{FF2B5EF4-FFF2-40B4-BE49-F238E27FC236}">
                <a16:creationId xmlns:a16="http://schemas.microsoft.com/office/drawing/2014/main" id="{6AC4A740-715D-46CA-AAAA-85D72F83AE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08" t="34316" r="67039" b="35760"/>
          <a:stretch/>
        </p:blipFill>
        <p:spPr bwMode="auto">
          <a:xfrm>
            <a:off x="1717964" y="1931308"/>
            <a:ext cx="1607127" cy="17842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emium Vector | People avatars black and white design">
            <a:extLst>
              <a:ext uri="{FF2B5EF4-FFF2-40B4-BE49-F238E27FC236}">
                <a16:creationId xmlns:a16="http://schemas.microsoft.com/office/drawing/2014/main" id="{9FDED4D0-91F3-419C-B8F4-F98C273F4F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548" t="63753" r="5710" b="4802"/>
          <a:stretch/>
        </p:blipFill>
        <p:spPr bwMode="auto">
          <a:xfrm>
            <a:off x="8500280" y="1840621"/>
            <a:ext cx="1773383" cy="187498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BEF12E5-F5B5-4FC0-98A5-660C9BA3A0E8}"/>
              </a:ext>
            </a:extLst>
          </p:cNvPr>
          <p:cNvSpPr/>
          <p:nvPr/>
        </p:nvSpPr>
        <p:spPr>
          <a:xfrm>
            <a:off x="4211782" y="4405746"/>
            <a:ext cx="3519054" cy="198581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a:p>
            <a:pPr algn="ctr"/>
            <a:endParaRPr lang="en-US" dirty="0"/>
          </a:p>
          <a:p>
            <a:pPr algn="ctr"/>
            <a:endParaRPr lang="en-US" dirty="0"/>
          </a:p>
          <a:p>
            <a:pPr algn="ctr"/>
            <a:endParaRPr lang="en-US" dirty="0"/>
          </a:p>
          <a:p>
            <a:pPr algn="ctr"/>
            <a:endParaRPr lang="en-US" dirty="0"/>
          </a:p>
          <a:p>
            <a:pPr algn="ctr"/>
            <a:endParaRPr lang="en-US" dirty="0"/>
          </a:p>
        </p:txBody>
      </p:sp>
      <p:sp>
        <p:nvSpPr>
          <p:cNvPr id="8" name="TextBox 7">
            <a:extLst>
              <a:ext uri="{FF2B5EF4-FFF2-40B4-BE49-F238E27FC236}">
                <a16:creationId xmlns:a16="http://schemas.microsoft.com/office/drawing/2014/main" id="{834A1158-746C-47E5-99B4-74AC849BB0C3}"/>
              </a:ext>
            </a:extLst>
          </p:cNvPr>
          <p:cNvSpPr txBox="1"/>
          <p:nvPr/>
        </p:nvSpPr>
        <p:spPr>
          <a:xfrm>
            <a:off x="1145308" y="3637946"/>
            <a:ext cx="2752437" cy="584775"/>
          </a:xfrm>
          <a:prstGeom prst="rect">
            <a:avLst/>
          </a:prstGeom>
          <a:noFill/>
        </p:spPr>
        <p:txBody>
          <a:bodyPr wrap="square" rtlCol="0">
            <a:spAutoFit/>
          </a:bodyPr>
          <a:lstStyle/>
          <a:p>
            <a:pPr algn="ctr"/>
            <a:r>
              <a:rPr lang="en-US" dirty="0"/>
              <a:t>Jim  </a:t>
            </a:r>
          </a:p>
          <a:p>
            <a:pPr algn="ctr"/>
            <a:r>
              <a:rPr lang="en-US" sz="1400" i="1" dirty="0"/>
              <a:t>works at Business Unit 1 in USA</a:t>
            </a:r>
          </a:p>
        </p:txBody>
      </p:sp>
      <p:sp>
        <p:nvSpPr>
          <p:cNvPr id="9" name="TextBox 8">
            <a:extLst>
              <a:ext uri="{FF2B5EF4-FFF2-40B4-BE49-F238E27FC236}">
                <a16:creationId xmlns:a16="http://schemas.microsoft.com/office/drawing/2014/main" id="{1D936C09-125E-4842-91F4-52A31D3C540D}"/>
              </a:ext>
            </a:extLst>
          </p:cNvPr>
          <p:cNvSpPr txBox="1"/>
          <p:nvPr/>
        </p:nvSpPr>
        <p:spPr>
          <a:xfrm>
            <a:off x="7955335" y="3637946"/>
            <a:ext cx="2752437" cy="584775"/>
          </a:xfrm>
          <a:prstGeom prst="rect">
            <a:avLst/>
          </a:prstGeom>
          <a:noFill/>
        </p:spPr>
        <p:txBody>
          <a:bodyPr wrap="square" rtlCol="0">
            <a:spAutoFit/>
          </a:bodyPr>
          <a:lstStyle/>
          <a:p>
            <a:pPr algn="ctr"/>
            <a:r>
              <a:rPr lang="en-US" dirty="0"/>
              <a:t>Jane  </a:t>
            </a:r>
          </a:p>
          <a:p>
            <a:pPr algn="ctr"/>
            <a:r>
              <a:rPr lang="en-US" sz="1400" i="1" dirty="0"/>
              <a:t>works at Business Unit 1 in USA</a:t>
            </a:r>
          </a:p>
        </p:txBody>
      </p:sp>
      <p:cxnSp>
        <p:nvCxnSpPr>
          <p:cNvPr id="11" name="Connector: Elbow 10">
            <a:extLst>
              <a:ext uri="{FF2B5EF4-FFF2-40B4-BE49-F238E27FC236}">
                <a16:creationId xmlns:a16="http://schemas.microsoft.com/office/drawing/2014/main" id="{1E7C78E5-E67B-455B-8BCE-CA4DFEDC552E}"/>
              </a:ext>
            </a:extLst>
          </p:cNvPr>
          <p:cNvCxnSpPr>
            <a:stCxn id="8" idx="2"/>
            <a:endCxn id="7" idx="1"/>
          </p:cNvCxnSpPr>
          <p:nvPr/>
        </p:nvCxnSpPr>
        <p:spPr>
          <a:xfrm rot="16200000" flipH="1">
            <a:off x="2778687" y="3965560"/>
            <a:ext cx="1175934" cy="1690255"/>
          </a:xfrm>
          <a:prstGeom prst="bentConnector2">
            <a:avLst/>
          </a:prstGeom>
          <a:ln w="19050">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36BFF66-2FEC-459B-8E43-371520639388}"/>
              </a:ext>
            </a:extLst>
          </p:cNvPr>
          <p:cNvCxnSpPr>
            <a:stCxn id="9" idx="2"/>
            <a:endCxn id="7" idx="3"/>
          </p:cNvCxnSpPr>
          <p:nvPr/>
        </p:nvCxnSpPr>
        <p:spPr>
          <a:xfrm rot="5400000">
            <a:off x="7943228" y="4010329"/>
            <a:ext cx="1175934" cy="1600718"/>
          </a:xfrm>
          <a:prstGeom prst="bentConnector2">
            <a:avLst/>
          </a:prstGeom>
          <a:ln w="19050">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398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Logon Screen</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461665"/>
          </a:xfrm>
          <a:prstGeom prst="rect">
            <a:avLst/>
          </a:prstGeom>
          <a:noFill/>
        </p:spPr>
        <p:txBody>
          <a:bodyPr wrap="square" rtlCol="0">
            <a:spAutoFit/>
          </a:bodyPr>
          <a:lstStyle/>
          <a:p>
            <a:r>
              <a:rPr lang="en-US" sz="2400" dirty="0"/>
              <a:t>Open SAPGUI and connect to SAP Application Server. Check the logon screen with client field.</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EE62B92-D898-42CB-BA55-48F1B0740C57}"/>
              </a:ext>
            </a:extLst>
          </p:cNvPr>
          <p:cNvPicPr>
            <a:picLocks noChangeAspect="1"/>
          </p:cNvPicPr>
          <p:nvPr/>
        </p:nvPicPr>
        <p:blipFill>
          <a:blip r:embed="rId4"/>
          <a:stretch>
            <a:fillRect/>
          </a:stretch>
        </p:blipFill>
        <p:spPr>
          <a:xfrm>
            <a:off x="2784486" y="1851938"/>
            <a:ext cx="6401355" cy="4023709"/>
          </a:xfrm>
          <a:prstGeom prst="rect">
            <a:avLst/>
          </a:prstGeom>
        </p:spPr>
      </p:pic>
    </p:spTree>
    <p:extLst>
      <p:ext uri="{BB962C8B-B14F-4D97-AF65-F5344CB8AC3E}">
        <p14:creationId xmlns:p14="http://schemas.microsoft.com/office/powerpoint/2010/main" val="149805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System Landscape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75C2FD72-75D1-4B0C-BF40-7E190501F8F9}"/>
              </a:ext>
            </a:extLst>
          </p:cNvPr>
          <p:cNvGrpSpPr/>
          <p:nvPr/>
        </p:nvGrpSpPr>
        <p:grpSpPr>
          <a:xfrm>
            <a:off x="381837" y="1376218"/>
            <a:ext cx="3414309" cy="3223490"/>
            <a:chOff x="261764" y="1182255"/>
            <a:chExt cx="4310236" cy="3814618"/>
          </a:xfrm>
        </p:grpSpPr>
        <p:pic>
          <p:nvPicPr>
            <p:cNvPr id="28" name="Picture 27">
              <a:extLst>
                <a:ext uri="{FF2B5EF4-FFF2-40B4-BE49-F238E27FC236}">
                  <a16:creationId xmlns:a16="http://schemas.microsoft.com/office/drawing/2014/main" id="{7CF609BD-D13F-43F6-859C-ABD6E151DAA6}"/>
                </a:ext>
              </a:extLst>
            </p:cNvPr>
            <p:cNvPicPr>
              <a:picLocks noChangeAspect="1"/>
            </p:cNvPicPr>
            <p:nvPr/>
          </p:nvPicPr>
          <p:blipFill>
            <a:blip r:embed="rId4"/>
            <a:stretch>
              <a:fillRect/>
            </a:stretch>
          </p:blipFill>
          <p:spPr>
            <a:xfrm>
              <a:off x="509567" y="1483763"/>
              <a:ext cx="3831174" cy="3346856"/>
            </a:xfrm>
            <a:prstGeom prst="rect">
              <a:avLst/>
            </a:prstGeom>
            <a:ln>
              <a:noFill/>
            </a:ln>
            <a:effectLst>
              <a:outerShdw blurRad="190500" algn="tl" rotWithShape="0">
                <a:srgbClr val="000000">
                  <a:alpha val="70000"/>
                </a:srgbClr>
              </a:outerShdw>
            </a:effectLst>
          </p:spPr>
        </p:pic>
        <p:sp>
          <p:nvSpPr>
            <p:cNvPr id="33" name="Rectangle 32">
              <a:extLst>
                <a:ext uri="{FF2B5EF4-FFF2-40B4-BE49-F238E27FC236}">
                  <a16:creationId xmlns:a16="http://schemas.microsoft.com/office/drawing/2014/main" id="{FF036823-52B4-4AC2-9E47-599CC12B6D01}"/>
                </a:ext>
              </a:extLst>
            </p:cNvPr>
            <p:cNvSpPr/>
            <p:nvPr/>
          </p:nvSpPr>
          <p:spPr>
            <a:xfrm>
              <a:off x="261764" y="1182255"/>
              <a:ext cx="4310236" cy="3814618"/>
            </a:xfrm>
            <a:prstGeom prst="rect">
              <a:avLst/>
            </a:prstGeom>
            <a:no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E2E144F9-CC64-44CD-B23E-157A73F595EB}"/>
              </a:ext>
            </a:extLst>
          </p:cNvPr>
          <p:cNvGrpSpPr/>
          <p:nvPr/>
        </p:nvGrpSpPr>
        <p:grpSpPr>
          <a:xfrm>
            <a:off x="4508182" y="1376218"/>
            <a:ext cx="3414309" cy="3223490"/>
            <a:chOff x="261764" y="1182255"/>
            <a:chExt cx="4310236" cy="3814618"/>
          </a:xfrm>
        </p:grpSpPr>
        <p:pic>
          <p:nvPicPr>
            <p:cNvPr id="37" name="Picture 36">
              <a:extLst>
                <a:ext uri="{FF2B5EF4-FFF2-40B4-BE49-F238E27FC236}">
                  <a16:creationId xmlns:a16="http://schemas.microsoft.com/office/drawing/2014/main" id="{E100071A-9962-432F-A7B7-BC72BD043EFE}"/>
                </a:ext>
              </a:extLst>
            </p:cNvPr>
            <p:cNvPicPr>
              <a:picLocks noChangeAspect="1"/>
            </p:cNvPicPr>
            <p:nvPr/>
          </p:nvPicPr>
          <p:blipFill>
            <a:blip r:embed="rId4"/>
            <a:stretch>
              <a:fillRect/>
            </a:stretch>
          </p:blipFill>
          <p:spPr>
            <a:xfrm>
              <a:off x="509567" y="1483763"/>
              <a:ext cx="3831174" cy="3346856"/>
            </a:xfrm>
            <a:prstGeom prst="rect">
              <a:avLst/>
            </a:prstGeom>
            <a:ln>
              <a:noFill/>
            </a:ln>
            <a:effectLst>
              <a:outerShdw blurRad="190500" algn="tl" rotWithShape="0">
                <a:srgbClr val="000000">
                  <a:alpha val="70000"/>
                </a:srgbClr>
              </a:outerShdw>
            </a:effectLst>
          </p:spPr>
        </p:pic>
        <p:sp>
          <p:nvSpPr>
            <p:cNvPr id="38" name="Rectangle 37">
              <a:extLst>
                <a:ext uri="{FF2B5EF4-FFF2-40B4-BE49-F238E27FC236}">
                  <a16:creationId xmlns:a16="http://schemas.microsoft.com/office/drawing/2014/main" id="{945D78E4-D255-434F-BF3F-988E08239AB3}"/>
                </a:ext>
              </a:extLst>
            </p:cNvPr>
            <p:cNvSpPr/>
            <p:nvPr/>
          </p:nvSpPr>
          <p:spPr>
            <a:xfrm>
              <a:off x="261764" y="1182255"/>
              <a:ext cx="4310236" cy="3814618"/>
            </a:xfrm>
            <a:prstGeom prst="rect">
              <a:avLst/>
            </a:prstGeom>
            <a:no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F2C953F4-5BC7-42C2-9FAB-FB8FA68692A4}"/>
              </a:ext>
            </a:extLst>
          </p:cNvPr>
          <p:cNvGrpSpPr/>
          <p:nvPr/>
        </p:nvGrpSpPr>
        <p:grpSpPr>
          <a:xfrm>
            <a:off x="8515927" y="1376218"/>
            <a:ext cx="3414309" cy="3223490"/>
            <a:chOff x="261764" y="1182255"/>
            <a:chExt cx="4310236" cy="3814618"/>
          </a:xfrm>
        </p:grpSpPr>
        <p:pic>
          <p:nvPicPr>
            <p:cNvPr id="40" name="Picture 39">
              <a:extLst>
                <a:ext uri="{FF2B5EF4-FFF2-40B4-BE49-F238E27FC236}">
                  <a16:creationId xmlns:a16="http://schemas.microsoft.com/office/drawing/2014/main" id="{DC1DD5FE-8E4F-49D9-A83E-86D5C88E783E}"/>
                </a:ext>
              </a:extLst>
            </p:cNvPr>
            <p:cNvPicPr>
              <a:picLocks noChangeAspect="1"/>
            </p:cNvPicPr>
            <p:nvPr/>
          </p:nvPicPr>
          <p:blipFill>
            <a:blip r:embed="rId4"/>
            <a:stretch>
              <a:fillRect/>
            </a:stretch>
          </p:blipFill>
          <p:spPr>
            <a:xfrm>
              <a:off x="509567" y="1483763"/>
              <a:ext cx="3831174" cy="3346856"/>
            </a:xfrm>
            <a:prstGeom prst="rect">
              <a:avLst/>
            </a:prstGeom>
            <a:ln>
              <a:noFill/>
            </a:ln>
            <a:effectLst>
              <a:outerShdw blurRad="190500" algn="tl" rotWithShape="0">
                <a:srgbClr val="000000">
                  <a:alpha val="70000"/>
                </a:srgbClr>
              </a:outerShdw>
            </a:effectLst>
          </p:spPr>
        </p:pic>
        <p:sp>
          <p:nvSpPr>
            <p:cNvPr id="41" name="Rectangle 40">
              <a:extLst>
                <a:ext uri="{FF2B5EF4-FFF2-40B4-BE49-F238E27FC236}">
                  <a16:creationId xmlns:a16="http://schemas.microsoft.com/office/drawing/2014/main" id="{279347C5-ABB0-4F0F-8E3F-504CD3431DFE}"/>
                </a:ext>
              </a:extLst>
            </p:cNvPr>
            <p:cNvSpPr/>
            <p:nvPr/>
          </p:nvSpPr>
          <p:spPr>
            <a:xfrm>
              <a:off x="261764" y="1182255"/>
              <a:ext cx="4310236" cy="3814618"/>
            </a:xfrm>
            <a:prstGeom prst="rect">
              <a:avLst/>
            </a:prstGeom>
            <a:no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A0FEFC2D-3969-4816-8F80-51618ED34F1F}"/>
              </a:ext>
            </a:extLst>
          </p:cNvPr>
          <p:cNvSpPr txBox="1"/>
          <p:nvPr/>
        </p:nvSpPr>
        <p:spPr>
          <a:xfrm>
            <a:off x="1256146" y="953304"/>
            <a:ext cx="2540000" cy="369332"/>
          </a:xfrm>
          <a:prstGeom prst="rect">
            <a:avLst/>
          </a:prstGeom>
          <a:noFill/>
        </p:spPr>
        <p:txBody>
          <a:bodyPr wrap="square" rtlCol="0">
            <a:spAutoFit/>
          </a:bodyPr>
          <a:lstStyle/>
          <a:p>
            <a:r>
              <a:rPr lang="en-US" b="1" dirty="0">
                <a:latin typeface="72 Black" panose="020B0A04030603020204" pitchFamily="34" charset="0"/>
                <a:cs typeface="72 Black" panose="020B0A04030603020204" pitchFamily="34" charset="0"/>
              </a:rPr>
              <a:t>Development</a:t>
            </a:r>
          </a:p>
        </p:txBody>
      </p:sp>
      <p:sp>
        <p:nvSpPr>
          <p:cNvPr id="42" name="TextBox 41">
            <a:extLst>
              <a:ext uri="{FF2B5EF4-FFF2-40B4-BE49-F238E27FC236}">
                <a16:creationId xmlns:a16="http://schemas.microsoft.com/office/drawing/2014/main" id="{902BE76B-00B2-42C0-812E-4D7D25D270B1}"/>
              </a:ext>
            </a:extLst>
          </p:cNvPr>
          <p:cNvSpPr txBox="1"/>
          <p:nvPr/>
        </p:nvSpPr>
        <p:spPr>
          <a:xfrm>
            <a:off x="5423284" y="929388"/>
            <a:ext cx="2316018" cy="369332"/>
          </a:xfrm>
          <a:prstGeom prst="rect">
            <a:avLst/>
          </a:prstGeom>
          <a:noFill/>
        </p:spPr>
        <p:txBody>
          <a:bodyPr wrap="square" rtlCol="0">
            <a:spAutoFit/>
          </a:bodyPr>
          <a:lstStyle/>
          <a:p>
            <a:r>
              <a:rPr lang="en-US" b="1" dirty="0">
                <a:latin typeface="72 Black" panose="020B0A04030603020204" pitchFamily="34" charset="0"/>
                <a:cs typeface="72 Black" panose="020B0A04030603020204" pitchFamily="34" charset="0"/>
              </a:rPr>
              <a:t>Quality/Test</a:t>
            </a:r>
          </a:p>
        </p:txBody>
      </p:sp>
      <p:sp>
        <p:nvSpPr>
          <p:cNvPr id="44" name="TextBox 43">
            <a:extLst>
              <a:ext uri="{FF2B5EF4-FFF2-40B4-BE49-F238E27FC236}">
                <a16:creationId xmlns:a16="http://schemas.microsoft.com/office/drawing/2014/main" id="{1714BEF9-B210-41FD-80B9-8034F040AF03}"/>
              </a:ext>
            </a:extLst>
          </p:cNvPr>
          <p:cNvSpPr txBox="1"/>
          <p:nvPr/>
        </p:nvSpPr>
        <p:spPr>
          <a:xfrm>
            <a:off x="9437772" y="899721"/>
            <a:ext cx="2540000" cy="369332"/>
          </a:xfrm>
          <a:prstGeom prst="rect">
            <a:avLst/>
          </a:prstGeom>
          <a:noFill/>
        </p:spPr>
        <p:txBody>
          <a:bodyPr wrap="square" rtlCol="0">
            <a:spAutoFit/>
          </a:bodyPr>
          <a:lstStyle/>
          <a:p>
            <a:r>
              <a:rPr lang="en-US" b="1" dirty="0">
                <a:latin typeface="72 Black" panose="020B0A04030603020204" pitchFamily="34" charset="0"/>
                <a:cs typeface="72 Black" panose="020B0A04030603020204" pitchFamily="34" charset="0"/>
              </a:rPr>
              <a:t>Production</a:t>
            </a:r>
          </a:p>
        </p:txBody>
      </p:sp>
      <p:pic>
        <p:nvPicPr>
          <p:cNvPr id="3074" name="Picture 2" descr="Premium Vector | People avatars black and white design">
            <a:extLst>
              <a:ext uri="{FF2B5EF4-FFF2-40B4-BE49-F238E27FC236}">
                <a16:creationId xmlns:a16="http://schemas.microsoft.com/office/drawing/2014/main" id="{29F058AB-9061-4DB4-B9DA-45CA942742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717" t="34006" r="39467" b="34704"/>
          <a:stretch/>
        </p:blipFill>
        <p:spPr bwMode="auto">
          <a:xfrm>
            <a:off x="1398535" y="4999961"/>
            <a:ext cx="773438" cy="11093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emium Vector | People avatars black and white design">
            <a:extLst>
              <a:ext uri="{FF2B5EF4-FFF2-40B4-BE49-F238E27FC236}">
                <a16:creationId xmlns:a16="http://schemas.microsoft.com/office/drawing/2014/main" id="{8C5DA316-D905-4CAD-A9AF-BD3DA4B3CD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970" t="64722" r="37221" b="5621"/>
          <a:stretch/>
        </p:blipFill>
        <p:spPr bwMode="auto">
          <a:xfrm>
            <a:off x="5312958" y="5023052"/>
            <a:ext cx="848059" cy="9744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emium Vector | People avatars black and white design">
            <a:extLst>
              <a:ext uri="{FF2B5EF4-FFF2-40B4-BE49-F238E27FC236}">
                <a16:creationId xmlns:a16="http://schemas.microsoft.com/office/drawing/2014/main" id="{1068A916-3E18-491C-9DE1-153D759AA0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194" t="4267" r="10035" b="65219"/>
          <a:stretch/>
        </p:blipFill>
        <p:spPr bwMode="auto">
          <a:xfrm>
            <a:off x="9664854" y="4899268"/>
            <a:ext cx="671411" cy="89972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Premium Vector | People avatars black and white design">
            <a:extLst>
              <a:ext uri="{FF2B5EF4-FFF2-40B4-BE49-F238E27FC236}">
                <a16:creationId xmlns:a16="http://schemas.microsoft.com/office/drawing/2014/main" id="{C8669BC9-00AD-4ECF-BD97-9BA825EA36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194" t="4267" r="10035" b="65219"/>
          <a:stretch/>
        </p:blipFill>
        <p:spPr bwMode="auto">
          <a:xfrm>
            <a:off x="9817254" y="5051668"/>
            <a:ext cx="671411" cy="8997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Premium Vector | People avatars black and white design">
            <a:extLst>
              <a:ext uri="{FF2B5EF4-FFF2-40B4-BE49-F238E27FC236}">
                <a16:creationId xmlns:a16="http://schemas.microsoft.com/office/drawing/2014/main" id="{CFD2D9BE-5065-4DDD-B72F-988B597A9D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194" t="4267" r="10035" b="65219"/>
          <a:stretch/>
        </p:blipFill>
        <p:spPr bwMode="auto">
          <a:xfrm>
            <a:off x="9969654" y="5204068"/>
            <a:ext cx="671411" cy="89972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Premium Vector | People avatars black and white design">
            <a:extLst>
              <a:ext uri="{FF2B5EF4-FFF2-40B4-BE49-F238E27FC236}">
                <a16:creationId xmlns:a16="http://schemas.microsoft.com/office/drawing/2014/main" id="{292B423B-64F1-4700-9B61-3B0CEF7287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194" t="4267" r="10035" b="65219"/>
          <a:stretch/>
        </p:blipFill>
        <p:spPr bwMode="auto">
          <a:xfrm>
            <a:off x="10122054" y="5356468"/>
            <a:ext cx="671411" cy="89972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Premium Vector | People avatars black and white design">
            <a:extLst>
              <a:ext uri="{FF2B5EF4-FFF2-40B4-BE49-F238E27FC236}">
                <a16:creationId xmlns:a16="http://schemas.microsoft.com/office/drawing/2014/main" id="{36113211-A554-41E5-A412-1341487373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717" t="34006" r="39467" b="34704"/>
          <a:stretch/>
        </p:blipFill>
        <p:spPr bwMode="auto">
          <a:xfrm>
            <a:off x="1550935" y="5152361"/>
            <a:ext cx="773438" cy="110935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Premium Vector | People avatars black and white design">
            <a:extLst>
              <a:ext uri="{FF2B5EF4-FFF2-40B4-BE49-F238E27FC236}">
                <a16:creationId xmlns:a16="http://schemas.microsoft.com/office/drawing/2014/main" id="{892D7EE1-3BD3-4020-B8F5-F58A73D4AE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717" t="34006" r="39467" b="34704"/>
          <a:stretch/>
        </p:blipFill>
        <p:spPr bwMode="auto">
          <a:xfrm>
            <a:off x="1703335" y="5304761"/>
            <a:ext cx="773438" cy="110935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Premium Vector | People avatars black and white design">
            <a:extLst>
              <a:ext uri="{FF2B5EF4-FFF2-40B4-BE49-F238E27FC236}">
                <a16:creationId xmlns:a16="http://schemas.microsoft.com/office/drawing/2014/main" id="{DBBDCC06-29EB-447C-9DAB-1E7EBBAE47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970" t="64722" r="37221" b="5621"/>
          <a:stretch/>
        </p:blipFill>
        <p:spPr bwMode="auto">
          <a:xfrm>
            <a:off x="5465358" y="5175452"/>
            <a:ext cx="848059" cy="9744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Premium Vector | People avatars black and white design">
            <a:extLst>
              <a:ext uri="{FF2B5EF4-FFF2-40B4-BE49-F238E27FC236}">
                <a16:creationId xmlns:a16="http://schemas.microsoft.com/office/drawing/2014/main" id="{2A95BE2A-33FC-42F5-9EE4-D9A98FE6DB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970" t="64722" r="37221" b="5621"/>
          <a:stretch/>
        </p:blipFill>
        <p:spPr bwMode="auto">
          <a:xfrm>
            <a:off x="5617758" y="5327852"/>
            <a:ext cx="848059" cy="974499"/>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44B6459B-D3F5-420F-BBD5-B2E6847EE19B}"/>
              </a:ext>
            </a:extLst>
          </p:cNvPr>
          <p:cNvSpPr txBox="1"/>
          <p:nvPr/>
        </p:nvSpPr>
        <p:spPr>
          <a:xfrm>
            <a:off x="1280664" y="4715275"/>
            <a:ext cx="1782618" cy="307777"/>
          </a:xfrm>
          <a:prstGeom prst="rect">
            <a:avLst/>
          </a:prstGeom>
          <a:noFill/>
        </p:spPr>
        <p:txBody>
          <a:bodyPr wrap="square" rtlCol="0">
            <a:spAutoFit/>
          </a:bodyPr>
          <a:lstStyle/>
          <a:p>
            <a:r>
              <a:rPr lang="en-US" sz="1400" i="1" dirty="0"/>
              <a:t>Developers</a:t>
            </a:r>
          </a:p>
        </p:txBody>
      </p:sp>
      <p:sp>
        <p:nvSpPr>
          <p:cNvPr id="61" name="TextBox 60">
            <a:extLst>
              <a:ext uri="{FF2B5EF4-FFF2-40B4-BE49-F238E27FC236}">
                <a16:creationId xmlns:a16="http://schemas.microsoft.com/office/drawing/2014/main" id="{11CD0C56-C978-4CD9-B667-2BD5F05BB533}"/>
              </a:ext>
            </a:extLst>
          </p:cNvPr>
          <p:cNvSpPr txBox="1"/>
          <p:nvPr/>
        </p:nvSpPr>
        <p:spPr>
          <a:xfrm>
            <a:off x="5470671" y="4700604"/>
            <a:ext cx="1782618" cy="307777"/>
          </a:xfrm>
          <a:prstGeom prst="rect">
            <a:avLst/>
          </a:prstGeom>
          <a:noFill/>
        </p:spPr>
        <p:txBody>
          <a:bodyPr wrap="square" rtlCol="0">
            <a:spAutoFit/>
          </a:bodyPr>
          <a:lstStyle/>
          <a:p>
            <a:r>
              <a:rPr lang="en-US" sz="1400" i="1" dirty="0"/>
              <a:t>Tester</a:t>
            </a:r>
          </a:p>
        </p:txBody>
      </p:sp>
      <p:sp>
        <p:nvSpPr>
          <p:cNvPr id="63" name="TextBox 62">
            <a:extLst>
              <a:ext uri="{FF2B5EF4-FFF2-40B4-BE49-F238E27FC236}">
                <a16:creationId xmlns:a16="http://schemas.microsoft.com/office/drawing/2014/main" id="{9F2F4C6F-3D11-4EB0-B731-AF02034CF8EA}"/>
              </a:ext>
            </a:extLst>
          </p:cNvPr>
          <p:cNvSpPr txBox="1"/>
          <p:nvPr/>
        </p:nvSpPr>
        <p:spPr>
          <a:xfrm>
            <a:off x="9566450" y="4606875"/>
            <a:ext cx="1782618" cy="307777"/>
          </a:xfrm>
          <a:prstGeom prst="rect">
            <a:avLst/>
          </a:prstGeom>
          <a:noFill/>
        </p:spPr>
        <p:txBody>
          <a:bodyPr wrap="square" rtlCol="0">
            <a:spAutoFit/>
          </a:bodyPr>
          <a:lstStyle/>
          <a:p>
            <a:r>
              <a:rPr lang="en-US" sz="1400" i="1" dirty="0"/>
              <a:t>End Users</a:t>
            </a:r>
          </a:p>
        </p:txBody>
      </p:sp>
      <p:pic>
        <p:nvPicPr>
          <p:cNvPr id="3080" name="Picture 8" descr="Delivery Truck Shipment Transportation Freight Logistics - Construction  Truck Clipart Black And White , Free Transparent Clipart - ClipartKey">
            <a:extLst>
              <a:ext uri="{FF2B5EF4-FFF2-40B4-BE49-F238E27FC236}">
                <a16:creationId xmlns:a16="http://schemas.microsoft.com/office/drawing/2014/main" id="{598C326E-7618-4482-B058-EBF76D94E4C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6272" y="1981532"/>
            <a:ext cx="827046" cy="49622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8" descr="Delivery Truck Shipment Transportation Freight Logistics - Construction  Truck Clipart Black And White , Free Transparent Clipart - ClipartKey">
            <a:extLst>
              <a:ext uri="{FF2B5EF4-FFF2-40B4-BE49-F238E27FC236}">
                <a16:creationId xmlns:a16="http://schemas.microsoft.com/office/drawing/2014/main" id="{35D6708D-A9E8-4015-A397-5FE19425B5E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2074" y="1981531"/>
            <a:ext cx="827046" cy="49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801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Lets Connect!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66F21C8-7FE1-4512-8A59-1497BB134C89}"/>
              </a:ext>
            </a:extLst>
          </p:cNvPr>
          <p:cNvPicPr>
            <a:picLocks noChangeAspect="1"/>
          </p:cNvPicPr>
          <p:nvPr/>
        </p:nvPicPr>
        <p:blipFill>
          <a:blip r:embed="rId4"/>
          <a:stretch>
            <a:fillRect/>
          </a:stretch>
        </p:blipFill>
        <p:spPr>
          <a:xfrm>
            <a:off x="362487" y="1814400"/>
            <a:ext cx="4634006" cy="3332445"/>
          </a:xfrm>
          <a:prstGeom prst="rect">
            <a:avLst/>
          </a:prstGeom>
        </p:spPr>
      </p:pic>
      <p:pic>
        <p:nvPicPr>
          <p:cNvPr id="6" name="Picture 5">
            <a:extLst>
              <a:ext uri="{FF2B5EF4-FFF2-40B4-BE49-F238E27FC236}">
                <a16:creationId xmlns:a16="http://schemas.microsoft.com/office/drawing/2014/main" id="{B69B26F3-F75E-457B-A94F-2AC1DCCF97D1}"/>
              </a:ext>
            </a:extLst>
          </p:cNvPr>
          <p:cNvPicPr>
            <a:picLocks noChangeAspect="1"/>
          </p:cNvPicPr>
          <p:nvPr/>
        </p:nvPicPr>
        <p:blipFill>
          <a:blip r:embed="rId5"/>
          <a:stretch>
            <a:fillRect/>
          </a:stretch>
        </p:blipFill>
        <p:spPr>
          <a:xfrm>
            <a:off x="6706323" y="1814400"/>
            <a:ext cx="5123190" cy="3332445"/>
          </a:xfrm>
          <a:prstGeom prst="rect">
            <a:avLst/>
          </a:prstGeom>
        </p:spPr>
      </p:pic>
      <p:sp>
        <p:nvSpPr>
          <p:cNvPr id="7" name="Arrow: Right 6">
            <a:extLst>
              <a:ext uri="{FF2B5EF4-FFF2-40B4-BE49-F238E27FC236}">
                <a16:creationId xmlns:a16="http://schemas.microsoft.com/office/drawing/2014/main" id="{D1BB104B-8BA3-40A8-AA9B-D539652F6CCB}"/>
              </a:ext>
            </a:extLst>
          </p:cNvPr>
          <p:cNvSpPr/>
          <p:nvPr/>
        </p:nvSpPr>
        <p:spPr>
          <a:xfrm>
            <a:off x="5209309" y="2854036"/>
            <a:ext cx="1302327" cy="11545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50343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What is SAP 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D76D5E-DEC9-4ED0-8375-10E688E61D16}"/>
              </a:ext>
            </a:extLst>
          </p:cNvPr>
          <p:cNvPicPr>
            <a:picLocks noChangeAspect="1"/>
          </p:cNvPicPr>
          <p:nvPr/>
        </p:nvPicPr>
        <p:blipFill rotWithShape="1">
          <a:blip r:embed="rId4"/>
          <a:srcRect b="7650"/>
          <a:stretch/>
        </p:blipFill>
        <p:spPr>
          <a:xfrm>
            <a:off x="637310" y="1011979"/>
            <a:ext cx="10699790" cy="5398787"/>
          </a:xfrm>
          <a:prstGeom prst="rect">
            <a:avLst/>
          </a:prstGeom>
        </p:spPr>
      </p:pic>
    </p:spTree>
    <p:extLst>
      <p:ext uri="{BB962C8B-B14F-4D97-AF65-F5344CB8AC3E}">
        <p14:creationId xmlns:p14="http://schemas.microsoft.com/office/powerpoint/2010/main" val="2549870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Introduction to S/4HANA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evolution of erp s/4 hana digital core">
            <a:extLst>
              <a:ext uri="{FF2B5EF4-FFF2-40B4-BE49-F238E27FC236}">
                <a16:creationId xmlns:a16="http://schemas.microsoft.com/office/drawing/2014/main" id="{39127894-0318-47B8-8FAF-7AEC9EB2D702}"/>
              </a:ext>
            </a:extLst>
          </p:cNvPr>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791619" y="1190770"/>
            <a:ext cx="8753368" cy="5066762"/>
          </a:xfrm>
          <a:prstGeom prst="rect">
            <a:avLst/>
          </a:prstGeom>
          <a:noFill/>
          <a:ln>
            <a:noFill/>
          </a:ln>
        </p:spPr>
      </p:pic>
    </p:spTree>
    <p:extLst>
      <p:ext uri="{BB962C8B-B14F-4D97-AF65-F5344CB8AC3E}">
        <p14:creationId xmlns:p14="http://schemas.microsoft.com/office/powerpoint/2010/main" val="165910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S/4HANA Benefits over Suite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454983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800" dirty="0"/>
              <a:t>Web-based access of most of business applications – Fiori UX</a:t>
            </a:r>
          </a:p>
          <a:p>
            <a:pPr marL="342900" indent="-342900">
              <a:lnSpc>
                <a:spcPct val="150000"/>
              </a:lnSpc>
              <a:buFont typeface="Arial" panose="020B0604020202020204" pitchFamily="34" charset="0"/>
              <a:buChar char="•"/>
            </a:pPr>
            <a:r>
              <a:rPr lang="en-US" sz="2800" dirty="0"/>
              <a:t>Built-in Intelligence with Machine Learning </a:t>
            </a:r>
          </a:p>
          <a:p>
            <a:pPr marL="342900" indent="-342900">
              <a:lnSpc>
                <a:spcPct val="150000"/>
              </a:lnSpc>
              <a:buFont typeface="Arial" panose="020B0604020202020204" pitchFamily="34" charset="0"/>
              <a:buChar char="•"/>
            </a:pPr>
            <a:r>
              <a:rPr lang="en-US" sz="2800" dirty="0"/>
              <a:t>Simplified Data models which reduce significant footprint of Data Storage</a:t>
            </a:r>
          </a:p>
          <a:p>
            <a:pPr marL="342900" indent="-342900">
              <a:lnSpc>
                <a:spcPct val="150000"/>
              </a:lnSpc>
              <a:buFont typeface="Arial" panose="020B0604020202020204" pitchFamily="34" charset="0"/>
              <a:buChar char="•"/>
            </a:pPr>
            <a:r>
              <a:rPr lang="en-US" sz="2800" dirty="0"/>
              <a:t>Complete Implementation based on Best-Practices</a:t>
            </a:r>
          </a:p>
          <a:p>
            <a:pPr marL="342900" indent="-342900">
              <a:lnSpc>
                <a:spcPct val="150000"/>
              </a:lnSpc>
              <a:buFont typeface="Arial" panose="020B0604020202020204" pitchFamily="34" charset="0"/>
              <a:buChar char="•"/>
            </a:pPr>
            <a:r>
              <a:rPr lang="en-US" sz="2800" dirty="0"/>
              <a:t>Leverage full potential of HANA Database in-memory</a:t>
            </a:r>
          </a:p>
          <a:p>
            <a:pPr marL="342900" indent="-342900">
              <a:lnSpc>
                <a:spcPct val="150000"/>
              </a:lnSpc>
              <a:buFont typeface="Arial" panose="020B0604020202020204" pitchFamily="34" charset="0"/>
              <a:buChar char="•"/>
            </a:pPr>
            <a:r>
              <a:rPr lang="en-US" sz="2800" dirty="0"/>
              <a:t>In-built Analytic Support</a:t>
            </a:r>
          </a:p>
          <a:p>
            <a:pPr marL="342900" indent="-342900">
              <a:lnSpc>
                <a:spcPct val="150000"/>
              </a:lnSpc>
              <a:buFont typeface="Arial" panose="020B0604020202020204" pitchFamily="34" charset="0"/>
              <a:buChar char="•"/>
            </a:pPr>
            <a:r>
              <a:rPr lang="en-US" sz="2800" dirty="0"/>
              <a:t>Available in two flavors – Cloud and On-premise</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065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Release Cycles of S/4HANA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83383" y="899721"/>
            <a:ext cx="11696243" cy="461665"/>
          </a:xfrm>
          <a:prstGeom prst="rect">
            <a:avLst/>
          </a:prstGeom>
          <a:noFill/>
        </p:spPr>
        <p:txBody>
          <a:bodyPr wrap="square" rtlCol="0">
            <a:spAutoFit/>
          </a:bodyPr>
          <a:lstStyle/>
          <a:p>
            <a:r>
              <a:rPr lang="en-US" sz="2400" dirty="0"/>
              <a:t>S/4HANA On-premise is a Yearly Release with 4 Support packs per Quarter</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C9DA6B-3AAE-472B-8906-77E025EBF50C}"/>
              </a:ext>
            </a:extLst>
          </p:cNvPr>
          <p:cNvCxnSpPr/>
          <p:nvPr/>
        </p:nvCxnSpPr>
        <p:spPr>
          <a:xfrm>
            <a:off x="766618" y="2078182"/>
            <a:ext cx="0" cy="3583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06DD159-531F-4FC8-BA53-B7D15D268B68}"/>
              </a:ext>
            </a:extLst>
          </p:cNvPr>
          <p:cNvCxnSpPr>
            <a:cxnSpLocks/>
          </p:cNvCxnSpPr>
          <p:nvPr/>
        </p:nvCxnSpPr>
        <p:spPr>
          <a:xfrm>
            <a:off x="757382" y="3722255"/>
            <a:ext cx="107963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91186DD3-9A29-4EA0-AB6F-BB8D40210BA0}"/>
              </a:ext>
            </a:extLst>
          </p:cNvPr>
          <p:cNvSpPr/>
          <p:nvPr/>
        </p:nvSpPr>
        <p:spPr>
          <a:xfrm>
            <a:off x="775855" y="1893453"/>
            <a:ext cx="10474036" cy="3494362"/>
          </a:xfrm>
          <a:custGeom>
            <a:avLst/>
            <a:gdLst>
              <a:gd name="connsiteX0" fmla="*/ 0 w 10474036"/>
              <a:gd name="connsiteY0" fmla="*/ 1828802 h 3494362"/>
              <a:gd name="connsiteX1" fmla="*/ 1607127 w 10474036"/>
              <a:gd name="connsiteY1" fmla="*/ 110838 h 3494362"/>
              <a:gd name="connsiteX2" fmla="*/ 4184072 w 10474036"/>
              <a:gd name="connsiteY2" fmla="*/ 3417456 h 3494362"/>
              <a:gd name="connsiteX3" fmla="*/ 6797963 w 10474036"/>
              <a:gd name="connsiteY3" fmla="*/ 2 h 3494362"/>
              <a:gd name="connsiteX4" fmla="*/ 9116290 w 10474036"/>
              <a:gd name="connsiteY4" fmla="*/ 3435929 h 3494362"/>
              <a:gd name="connsiteX5" fmla="*/ 10474036 w 10474036"/>
              <a:gd name="connsiteY5" fmla="*/ 1838038 h 3494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4036" h="3494362">
                <a:moveTo>
                  <a:pt x="0" y="1828802"/>
                </a:moveTo>
                <a:cubicBezTo>
                  <a:pt x="454891" y="837432"/>
                  <a:pt x="909782" y="-153938"/>
                  <a:pt x="1607127" y="110838"/>
                </a:cubicBezTo>
                <a:cubicBezTo>
                  <a:pt x="2304472" y="375614"/>
                  <a:pt x="3318933" y="3435929"/>
                  <a:pt x="4184072" y="3417456"/>
                </a:cubicBezTo>
                <a:cubicBezTo>
                  <a:pt x="5049211" y="3398983"/>
                  <a:pt x="5975927" y="-3077"/>
                  <a:pt x="6797963" y="2"/>
                </a:cubicBezTo>
                <a:cubicBezTo>
                  <a:pt x="7619999" y="3081"/>
                  <a:pt x="8503611" y="3129590"/>
                  <a:pt x="9116290" y="3435929"/>
                </a:cubicBezTo>
                <a:cubicBezTo>
                  <a:pt x="9728969" y="3742268"/>
                  <a:pt x="10101502" y="2790153"/>
                  <a:pt x="10474036" y="183803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686173C-25DB-4F7F-BDCD-072F66E9B347}"/>
              </a:ext>
            </a:extLst>
          </p:cNvPr>
          <p:cNvCxnSpPr/>
          <p:nvPr/>
        </p:nvCxnSpPr>
        <p:spPr>
          <a:xfrm>
            <a:off x="775855" y="3870036"/>
            <a:ext cx="52370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CC22EF6-529D-4CE7-B346-057FB4D5E958}"/>
              </a:ext>
            </a:extLst>
          </p:cNvPr>
          <p:cNvCxnSpPr/>
          <p:nvPr/>
        </p:nvCxnSpPr>
        <p:spPr>
          <a:xfrm>
            <a:off x="6239164" y="3856181"/>
            <a:ext cx="52370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2F364B-5510-4905-84D2-E907EFF0BC7A}"/>
              </a:ext>
            </a:extLst>
          </p:cNvPr>
          <p:cNvCxnSpPr/>
          <p:nvPr/>
        </p:nvCxnSpPr>
        <p:spPr>
          <a:xfrm>
            <a:off x="6220692" y="3614481"/>
            <a:ext cx="0" cy="2155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CE608E8-FEFA-4079-94A9-CCCD42D97F68}"/>
              </a:ext>
            </a:extLst>
          </p:cNvPr>
          <p:cNvSpPr txBox="1"/>
          <p:nvPr/>
        </p:nvSpPr>
        <p:spPr>
          <a:xfrm>
            <a:off x="2922851" y="3352922"/>
            <a:ext cx="2299855" cy="369332"/>
          </a:xfrm>
          <a:prstGeom prst="rect">
            <a:avLst/>
          </a:prstGeom>
          <a:solidFill>
            <a:schemeClr val="bg1"/>
          </a:solidFill>
        </p:spPr>
        <p:txBody>
          <a:bodyPr wrap="square" rtlCol="0">
            <a:spAutoFit/>
          </a:bodyPr>
          <a:lstStyle/>
          <a:p>
            <a:r>
              <a:rPr lang="en-US" dirty="0"/>
              <a:t>Release n-1</a:t>
            </a:r>
          </a:p>
        </p:txBody>
      </p:sp>
      <p:sp>
        <p:nvSpPr>
          <p:cNvPr id="17" name="TextBox 16">
            <a:extLst>
              <a:ext uri="{FF2B5EF4-FFF2-40B4-BE49-F238E27FC236}">
                <a16:creationId xmlns:a16="http://schemas.microsoft.com/office/drawing/2014/main" id="{FA6031C8-60C5-463A-B1B7-E6D62B05A372}"/>
              </a:ext>
            </a:extLst>
          </p:cNvPr>
          <p:cNvSpPr txBox="1"/>
          <p:nvPr/>
        </p:nvSpPr>
        <p:spPr>
          <a:xfrm>
            <a:off x="8407917" y="3352922"/>
            <a:ext cx="2299855" cy="369332"/>
          </a:xfrm>
          <a:prstGeom prst="rect">
            <a:avLst/>
          </a:prstGeom>
          <a:solidFill>
            <a:schemeClr val="bg1"/>
          </a:solidFill>
        </p:spPr>
        <p:txBody>
          <a:bodyPr wrap="square" rtlCol="0">
            <a:spAutoFit/>
          </a:bodyPr>
          <a:lstStyle/>
          <a:p>
            <a:r>
              <a:rPr lang="en-US" dirty="0"/>
              <a:t>Release n</a:t>
            </a:r>
          </a:p>
        </p:txBody>
      </p:sp>
      <p:sp>
        <p:nvSpPr>
          <p:cNvPr id="19" name="TextBox 18">
            <a:extLst>
              <a:ext uri="{FF2B5EF4-FFF2-40B4-BE49-F238E27FC236}">
                <a16:creationId xmlns:a16="http://schemas.microsoft.com/office/drawing/2014/main" id="{DE51D86E-9505-46D9-8926-4507D488943D}"/>
              </a:ext>
            </a:extLst>
          </p:cNvPr>
          <p:cNvSpPr txBox="1"/>
          <p:nvPr/>
        </p:nvSpPr>
        <p:spPr>
          <a:xfrm>
            <a:off x="10926618" y="3352922"/>
            <a:ext cx="1003618" cy="369332"/>
          </a:xfrm>
          <a:prstGeom prst="rect">
            <a:avLst/>
          </a:prstGeom>
          <a:noFill/>
        </p:spPr>
        <p:txBody>
          <a:bodyPr wrap="square" rtlCol="0">
            <a:spAutoFit/>
          </a:bodyPr>
          <a:lstStyle/>
          <a:p>
            <a:r>
              <a:rPr lang="en-US" dirty="0"/>
              <a:t>2009</a:t>
            </a:r>
          </a:p>
        </p:txBody>
      </p:sp>
      <p:sp>
        <p:nvSpPr>
          <p:cNvPr id="20" name="TextBox 19">
            <a:extLst>
              <a:ext uri="{FF2B5EF4-FFF2-40B4-BE49-F238E27FC236}">
                <a16:creationId xmlns:a16="http://schemas.microsoft.com/office/drawing/2014/main" id="{E228DE37-E9B1-4D9C-9B5A-EFF4394805D2}"/>
              </a:ext>
            </a:extLst>
          </p:cNvPr>
          <p:cNvSpPr txBox="1"/>
          <p:nvPr/>
        </p:nvSpPr>
        <p:spPr>
          <a:xfrm>
            <a:off x="5653768" y="3294515"/>
            <a:ext cx="1003618" cy="369332"/>
          </a:xfrm>
          <a:prstGeom prst="rect">
            <a:avLst/>
          </a:prstGeom>
          <a:noFill/>
        </p:spPr>
        <p:txBody>
          <a:bodyPr wrap="square" rtlCol="0">
            <a:spAutoFit/>
          </a:bodyPr>
          <a:lstStyle/>
          <a:p>
            <a:r>
              <a:rPr lang="en-US" dirty="0"/>
              <a:t>1909</a:t>
            </a:r>
          </a:p>
        </p:txBody>
      </p:sp>
      <p:sp>
        <p:nvSpPr>
          <p:cNvPr id="22" name="TextBox 21">
            <a:extLst>
              <a:ext uri="{FF2B5EF4-FFF2-40B4-BE49-F238E27FC236}">
                <a16:creationId xmlns:a16="http://schemas.microsoft.com/office/drawing/2014/main" id="{85C2AAF1-6192-4E65-A3A9-46407EF483C9}"/>
              </a:ext>
            </a:extLst>
          </p:cNvPr>
          <p:cNvSpPr txBox="1"/>
          <p:nvPr/>
        </p:nvSpPr>
        <p:spPr>
          <a:xfrm>
            <a:off x="378691" y="1361386"/>
            <a:ext cx="5275063" cy="369332"/>
          </a:xfrm>
          <a:prstGeom prst="rect">
            <a:avLst/>
          </a:prstGeom>
          <a:noFill/>
        </p:spPr>
        <p:txBody>
          <a:bodyPr wrap="square" rtlCol="0">
            <a:spAutoFit/>
          </a:bodyPr>
          <a:lstStyle/>
          <a:p>
            <a:r>
              <a:rPr lang="en-US" dirty="0"/>
              <a:t>YEAR+MONTH – 1609, 1709, 1809, 1909, 2009</a:t>
            </a:r>
          </a:p>
        </p:txBody>
      </p:sp>
    </p:spTree>
    <p:extLst>
      <p:ext uri="{BB962C8B-B14F-4D97-AF65-F5344CB8AC3E}">
        <p14:creationId xmlns:p14="http://schemas.microsoft.com/office/powerpoint/2010/main" val="2037587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How to check</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461665"/>
          </a:xfrm>
          <a:prstGeom prst="rect">
            <a:avLst/>
          </a:prstGeom>
          <a:noFill/>
        </p:spPr>
        <p:txBody>
          <a:bodyPr wrap="square" rtlCol="0">
            <a:spAutoFit/>
          </a:bodyPr>
          <a:lstStyle/>
          <a:p>
            <a:r>
              <a:rPr lang="en-US" sz="2400" dirty="0"/>
              <a:t>Check HANA and S/4HANA system</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Emoji heart laagi GIF on GIFER - by Faenos">
            <a:extLst>
              <a:ext uri="{FF2B5EF4-FFF2-40B4-BE49-F238E27FC236}">
                <a16:creationId xmlns:a16="http://schemas.microsoft.com/office/drawing/2014/main" id="{40D79C8D-848A-45E9-8519-979BF7AC2B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759" y="2423225"/>
            <a:ext cx="1448002" cy="204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39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NetCom Logo">
            <a:hlinkClick r:id="rId3"/>
            <a:extLst>
              <a:ext uri="{FF2B5EF4-FFF2-40B4-BE49-F238E27FC236}">
                <a16:creationId xmlns:a16="http://schemas.microsoft.com/office/drawing/2014/main" id="{D2FB7413-C35D-4754-878C-C43BEA9D1E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919" y="5514107"/>
            <a:ext cx="4000079" cy="10734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Some T-Codes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3416320"/>
          </a:xfrm>
          <a:prstGeom prst="rect">
            <a:avLst/>
          </a:prstGeom>
          <a:noFill/>
        </p:spPr>
        <p:txBody>
          <a:bodyPr wrap="square" rtlCol="0">
            <a:spAutoFit/>
          </a:bodyPr>
          <a:lstStyle/>
          <a:p>
            <a:pPr algn="l"/>
            <a:r>
              <a:rPr lang="en-US" sz="2400" b="0" i="0" u="none" strike="noStrike" baseline="0" dirty="0">
                <a:latin typeface="Candara" panose="020E0502030303020204" pitchFamily="34" charset="0"/>
              </a:rPr>
              <a:t>SE01 – SAP Transport Manager CTS++</a:t>
            </a:r>
          </a:p>
          <a:p>
            <a:pPr algn="l"/>
            <a:r>
              <a:rPr lang="en-US" sz="2400" dirty="0">
                <a:latin typeface="Candara" panose="020E0502030303020204" pitchFamily="34" charset="0"/>
              </a:rPr>
              <a:t>SM04 – User Sessions</a:t>
            </a:r>
          </a:p>
          <a:p>
            <a:pPr algn="l"/>
            <a:r>
              <a:rPr lang="en-US" sz="2400" dirty="0">
                <a:latin typeface="Candara" panose="020E0502030303020204" pitchFamily="34" charset="0"/>
              </a:rPr>
              <a:t>SM50 – Work processes</a:t>
            </a:r>
          </a:p>
          <a:p>
            <a:r>
              <a:rPr lang="en-US" sz="2400" b="0" i="0" u="none" strike="noStrike" baseline="0" dirty="0">
                <a:latin typeface="Candara" panose="020E0502030303020204" pitchFamily="34" charset="0"/>
              </a:rPr>
              <a:t>SE11 – Data Dictionary</a:t>
            </a:r>
          </a:p>
          <a:p>
            <a:pPr algn="l"/>
            <a:r>
              <a:rPr lang="en-US" sz="2400" b="0" i="0" u="none" strike="noStrike" baseline="0" dirty="0">
                <a:latin typeface="Candara" panose="020E0502030303020204" pitchFamily="34" charset="0"/>
              </a:rPr>
              <a:t>SE38 – ABAP Editor</a:t>
            </a:r>
          </a:p>
          <a:p>
            <a:pPr algn="l"/>
            <a:r>
              <a:rPr lang="en-US" sz="2400" b="0" i="0" u="none" strike="noStrike" baseline="0" dirty="0">
                <a:latin typeface="Candara" panose="020E0502030303020204" pitchFamily="34" charset="0"/>
              </a:rPr>
              <a:t>SE24 – Class Builder</a:t>
            </a:r>
            <a:endParaRPr lang="en-US" sz="2400" dirty="0">
              <a:latin typeface="Candara" panose="020E0502030303020204" pitchFamily="34" charset="0"/>
            </a:endParaRPr>
          </a:p>
          <a:p>
            <a:pPr algn="l"/>
            <a:r>
              <a:rPr lang="en-US" sz="2400" b="0" i="0" u="none" strike="noStrike" baseline="0" dirty="0">
                <a:latin typeface="Candara" panose="020E0502030303020204" pitchFamily="34" charset="0"/>
              </a:rPr>
              <a:t>SE80 – ABAP Workbench</a:t>
            </a:r>
          </a:p>
          <a:p>
            <a:pPr algn="l"/>
            <a:r>
              <a:rPr lang="en-US" sz="2400" b="0" i="0" u="none" strike="noStrike" baseline="0" dirty="0">
                <a:latin typeface="Candara" panose="020E0502030303020204" pitchFamily="34" charset="0"/>
              </a:rPr>
              <a:t>SE37 – Function Builder</a:t>
            </a:r>
          </a:p>
          <a:p>
            <a:pPr algn="l"/>
            <a:r>
              <a:rPr lang="en-US" sz="2400" dirty="0">
                <a:latin typeface="Candara" panose="020E0502030303020204" pitchFamily="34" charset="0"/>
              </a:rPr>
              <a:t>ST22 – Runtime Errors</a:t>
            </a:r>
            <a:endParaRPr lang="en-US" sz="2400" b="0" i="0" u="none" strike="noStrike" baseline="0" dirty="0">
              <a:latin typeface="Candara" panose="020E0502030303020204" pitchFamily="34" charset="0"/>
            </a:endParaRP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461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Test </a:t>
            </a:r>
            <a:r>
              <a:rPr lang="en-US" b="1" dirty="0" err="1"/>
              <a:t>TCodes</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5A75A98-3469-46BF-B407-ED7D91ACFF4D}"/>
              </a:ext>
            </a:extLst>
          </p:cNvPr>
          <p:cNvPicPr>
            <a:picLocks noChangeAspect="1"/>
          </p:cNvPicPr>
          <p:nvPr/>
        </p:nvPicPr>
        <p:blipFill>
          <a:blip r:embed="rId4"/>
          <a:stretch>
            <a:fillRect/>
          </a:stretch>
        </p:blipFill>
        <p:spPr>
          <a:xfrm>
            <a:off x="715514" y="1721125"/>
            <a:ext cx="7011008" cy="435350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Picture 5">
            <a:extLst>
              <a:ext uri="{FF2B5EF4-FFF2-40B4-BE49-F238E27FC236}">
                <a16:creationId xmlns:a16="http://schemas.microsoft.com/office/drawing/2014/main" id="{DD4FD8F4-E3FE-433F-9407-DD79E00B18B2}"/>
              </a:ext>
            </a:extLst>
          </p:cNvPr>
          <p:cNvPicPr>
            <a:picLocks noChangeAspect="1"/>
          </p:cNvPicPr>
          <p:nvPr/>
        </p:nvPicPr>
        <p:blipFill>
          <a:blip r:embed="rId5"/>
          <a:stretch>
            <a:fillRect/>
          </a:stretch>
        </p:blipFill>
        <p:spPr>
          <a:xfrm>
            <a:off x="2071307" y="2930122"/>
            <a:ext cx="6774767" cy="343313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a:extLst>
              <a:ext uri="{FF2B5EF4-FFF2-40B4-BE49-F238E27FC236}">
                <a16:creationId xmlns:a16="http://schemas.microsoft.com/office/drawing/2014/main" id="{4BE91E70-C34E-4D7B-ACF2-84717C386661}"/>
              </a:ext>
            </a:extLst>
          </p:cNvPr>
          <p:cNvPicPr>
            <a:picLocks noChangeAspect="1"/>
          </p:cNvPicPr>
          <p:nvPr/>
        </p:nvPicPr>
        <p:blipFill>
          <a:blip r:embed="rId6"/>
          <a:stretch>
            <a:fillRect/>
          </a:stretch>
        </p:blipFill>
        <p:spPr>
          <a:xfrm>
            <a:off x="3158551" y="1717964"/>
            <a:ext cx="8672312" cy="428046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Picture 7">
            <a:extLst>
              <a:ext uri="{FF2B5EF4-FFF2-40B4-BE49-F238E27FC236}">
                <a16:creationId xmlns:a16="http://schemas.microsoft.com/office/drawing/2014/main" id="{D500D112-867B-4C58-8170-38BA90EF6A1E}"/>
              </a:ext>
            </a:extLst>
          </p:cNvPr>
          <p:cNvPicPr>
            <a:picLocks noChangeAspect="1"/>
          </p:cNvPicPr>
          <p:nvPr/>
        </p:nvPicPr>
        <p:blipFill>
          <a:blip r:embed="rId7"/>
          <a:stretch>
            <a:fillRect/>
          </a:stretch>
        </p:blipFill>
        <p:spPr>
          <a:xfrm>
            <a:off x="4113132" y="2501864"/>
            <a:ext cx="7399661" cy="404671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9" name="Picture 8">
            <a:extLst>
              <a:ext uri="{FF2B5EF4-FFF2-40B4-BE49-F238E27FC236}">
                <a16:creationId xmlns:a16="http://schemas.microsoft.com/office/drawing/2014/main" id="{A96684E1-ECD7-4D83-86F0-394AE6BA738A}"/>
              </a:ext>
            </a:extLst>
          </p:cNvPr>
          <p:cNvPicPr>
            <a:picLocks noChangeAspect="1"/>
          </p:cNvPicPr>
          <p:nvPr/>
        </p:nvPicPr>
        <p:blipFill>
          <a:blip r:embed="rId8"/>
          <a:stretch>
            <a:fillRect/>
          </a:stretch>
        </p:blipFill>
        <p:spPr>
          <a:xfrm>
            <a:off x="5574301" y="1913307"/>
            <a:ext cx="6256562" cy="395175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217116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90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Create Package and TR</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350982" y="982353"/>
            <a:ext cx="11593139" cy="2308324"/>
          </a:xfrm>
          <a:prstGeom prst="rect">
            <a:avLst/>
          </a:prstGeom>
          <a:noFill/>
        </p:spPr>
        <p:txBody>
          <a:bodyPr wrap="square" rtlCol="0">
            <a:spAutoFit/>
          </a:bodyPr>
          <a:lstStyle/>
          <a:p>
            <a:r>
              <a:rPr lang="en-US" sz="2400" dirty="0"/>
              <a:t>Create your first development package before staring the development along with transport request.</a:t>
            </a:r>
          </a:p>
          <a:p>
            <a:endParaRPr lang="en-US" sz="2400" dirty="0"/>
          </a:p>
          <a:p>
            <a:r>
              <a:rPr lang="en-US" sz="2400" dirty="0"/>
              <a:t>Naming Convention: </a:t>
            </a:r>
            <a:r>
              <a:rPr lang="en-US" sz="2400" b="1" dirty="0"/>
              <a:t>ZNC_PKG_XX</a:t>
            </a:r>
          </a:p>
          <a:p>
            <a:r>
              <a:rPr lang="en-US" sz="2400" dirty="0"/>
              <a:t>Trainer’s Participant Code </a:t>
            </a:r>
            <a:r>
              <a:rPr lang="en-US" sz="2400" b="1" dirty="0"/>
              <a:t>- 00</a:t>
            </a:r>
          </a:p>
          <a:p>
            <a:r>
              <a:rPr lang="en-US" sz="2400" dirty="0"/>
              <a:t>XX – Participant Code </a:t>
            </a:r>
            <a:r>
              <a:rPr lang="en-US" sz="2400" b="1" dirty="0"/>
              <a:t>01-15</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854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Data Dictionary – SE11</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Data dictionary is the remote control of database.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Data definitions (metadata) are created and managed in the ABAP Dictionary.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ABAP Dictionary permits a central description of all the data used in the system without redundancies. New or modified information is automatically provided for all the system components. This ensures data integrity, data consistency and data security.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can create the corresponding objects (tables or views) in the underlying relational database using these data definitions. The ABAP Dictionary therefore describes the logical structure of the objects used in application development and shows how they are mapped to the underlying relational database in tables or views.</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8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What are all the objects in DDIC?</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5273238"/>
          </a:xfrm>
          <a:prstGeom prst="rect">
            <a:avLst/>
          </a:prstGeom>
          <a:noFill/>
        </p:spPr>
        <p:txBody>
          <a:bodyPr wrap="square" rtlCol="0">
            <a:spAutoFit/>
          </a:bodyPr>
          <a:lstStyle/>
          <a:p>
            <a:r>
              <a:rPr lang="en-US" sz="2000" dirty="0"/>
              <a:t>The most important object types in the ABAP Dictionary are tables, views, types, domains, search helps and lock objects.</a:t>
            </a:r>
          </a:p>
          <a:p>
            <a:endParaRPr lang="en-US" sz="2000" dirty="0"/>
          </a:p>
          <a:p>
            <a:pPr>
              <a:spcAft>
                <a:spcPts val="400"/>
              </a:spcAft>
            </a:pPr>
            <a:r>
              <a:rPr lang="en-US" sz="2000" b="1" u="sng" dirty="0"/>
              <a:t>Tables</a:t>
            </a:r>
            <a:r>
              <a:rPr lang="en-US" sz="2000" dirty="0"/>
              <a:t> are defined in the ABAP Dictionary independently of the database. A table having the same structure is then created from this table definition in the underlying database.</a:t>
            </a:r>
          </a:p>
          <a:p>
            <a:pPr>
              <a:spcAft>
                <a:spcPts val="400"/>
              </a:spcAft>
            </a:pPr>
            <a:r>
              <a:rPr lang="en-US" sz="2000" b="1" u="sng" dirty="0"/>
              <a:t>Views</a:t>
            </a:r>
            <a:r>
              <a:rPr lang="en-US" sz="2000" dirty="0"/>
              <a:t> are logical views on more than one table. The structure of the view is defined in the ABAP Dictionary. A view on the database can then be created from this structure.</a:t>
            </a:r>
          </a:p>
          <a:p>
            <a:pPr>
              <a:spcAft>
                <a:spcPts val="400"/>
              </a:spcAft>
            </a:pPr>
            <a:r>
              <a:rPr lang="en-US" sz="2000" b="1" u="sng" dirty="0"/>
              <a:t>Types</a:t>
            </a:r>
            <a:r>
              <a:rPr lang="en-US" sz="2000" dirty="0"/>
              <a:t> are used in ABAP programs. The structure of a type can be defined globally in ABAP programs. Changes to a type automatically take effect in all the programs using the type.</a:t>
            </a:r>
          </a:p>
          <a:p>
            <a:pPr>
              <a:spcAft>
                <a:spcPts val="400"/>
              </a:spcAft>
            </a:pPr>
            <a:r>
              <a:rPr lang="en-US" sz="2000" b="1" u="sng" dirty="0"/>
              <a:t>Lock objects </a:t>
            </a:r>
            <a:r>
              <a:rPr lang="en-US" sz="2000" dirty="0"/>
              <a:t>are used to synchronize access to the same data by more than one user. Different fields having the same technical type can be combined in domains. </a:t>
            </a:r>
          </a:p>
          <a:p>
            <a:pPr>
              <a:spcAft>
                <a:spcPts val="400"/>
              </a:spcAft>
            </a:pPr>
            <a:r>
              <a:rPr lang="en-US" sz="2000" dirty="0"/>
              <a:t>A </a:t>
            </a:r>
            <a:r>
              <a:rPr lang="en-US" sz="2000" b="1" u="sng" dirty="0"/>
              <a:t>domain</a:t>
            </a:r>
            <a:r>
              <a:rPr lang="en-US" sz="2000" dirty="0"/>
              <a:t> defines the value range of all table fields and  structure components that refer to this domain. The ABAP Dictionary also contains the information displayed with the F1 and F4 help for a field in an input template. </a:t>
            </a:r>
          </a:p>
          <a:p>
            <a:pPr>
              <a:spcAft>
                <a:spcPts val="400"/>
              </a:spcAft>
            </a:pPr>
            <a:r>
              <a:rPr lang="en-US" sz="2000" dirty="0"/>
              <a:t>The documentation about the field is created for a </a:t>
            </a:r>
            <a:r>
              <a:rPr lang="en-US" sz="2000" b="1" u="sng" dirty="0"/>
              <a:t>data element </a:t>
            </a:r>
            <a:r>
              <a:rPr lang="en-US" sz="2000" dirty="0"/>
              <a:t>that describes the meaning of the contents of a table field.</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074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 Database Table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9" y="982563"/>
            <a:ext cx="6910304" cy="4478149"/>
          </a:xfrm>
          <a:prstGeom prst="rect">
            <a:avLst/>
          </a:prstGeom>
          <a:noFill/>
        </p:spPr>
        <p:txBody>
          <a:bodyPr wrap="square" rtlCol="0">
            <a:spAutoFit/>
          </a:bodyPr>
          <a:lstStyle/>
          <a:p>
            <a:pPr algn="l"/>
            <a:r>
              <a:rPr lang="en-US" sz="1800" b="1" i="1" u="none" strike="noStrike" baseline="0" dirty="0">
                <a:solidFill>
                  <a:srgbClr val="000000"/>
                </a:solidFill>
                <a:latin typeface="Calibri" panose="020F0502020204030204" pitchFamily="34" charset="0"/>
              </a:rPr>
              <a:t>A Database table is a collection of </a:t>
            </a:r>
            <a:r>
              <a:rPr lang="en-US" sz="1800" b="1" i="1" u="none" strike="noStrike" baseline="0" dirty="0">
                <a:solidFill>
                  <a:srgbClr val="FF0000"/>
                </a:solidFill>
                <a:latin typeface="Calibri" panose="020F0502020204030204" pitchFamily="34" charset="0"/>
              </a:rPr>
              <a:t>rows </a:t>
            </a:r>
            <a:r>
              <a:rPr lang="en-US" sz="1800" b="1" i="1" u="none" strike="noStrike" baseline="0" dirty="0">
                <a:solidFill>
                  <a:srgbClr val="000000"/>
                </a:solidFill>
                <a:latin typeface="Calibri" panose="020F0502020204030204" pitchFamily="34" charset="0"/>
              </a:rPr>
              <a:t>and </a:t>
            </a:r>
            <a:r>
              <a:rPr lang="en-US" sz="1800" b="1" i="1" u="none" strike="noStrike" baseline="0" dirty="0">
                <a:solidFill>
                  <a:srgbClr val="0000FF"/>
                </a:solidFill>
                <a:latin typeface="Calibri" panose="020F0502020204030204" pitchFamily="34" charset="0"/>
              </a:rPr>
              <a:t>columns </a:t>
            </a:r>
            <a:r>
              <a:rPr lang="en-US" sz="1800" b="1" i="1" u="none" strike="noStrike" baseline="0" dirty="0">
                <a:solidFill>
                  <a:srgbClr val="000000"/>
                </a:solidFill>
                <a:latin typeface="Calibri" panose="020F0502020204030204" pitchFamily="34" charset="0"/>
              </a:rPr>
              <a:t>used to store data. Example could be :</a:t>
            </a:r>
          </a:p>
          <a:p>
            <a:pPr algn="l"/>
            <a:r>
              <a:rPr lang="en-US" sz="1800" b="1" i="1" u="none" strike="noStrike" baseline="0" dirty="0">
                <a:solidFill>
                  <a:srgbClr val="000000"/>
                </a:solidFill>
                <a:latin typeface="Calibri" panose="020F0502020204030204" pitchFamily="34" charset="0"/>
              </a:rPr>
              <a:t>employee, company codes, sales data etc.</a:t>
            </a:r>
          </a:p>
          <a:p>
            <a:pPr algn="l"/>
            <a:endParaRPr lang="en-US" sz="1800" b="1" i="1" u="none" strike="noStrike" baseline="0" dirty="0">
              <a:solidFill>
                <a:srgbClr val="000000"/>
              </a:solidFill>
              <a:latin typeface="Calibri" panose="020F0502020204030204" pitchFamily="34" charset="0"/>
            </a:endParaRPr>
          </a:p>
          <a:p>
            <a:pPr algn="l"/>
            <a:r>
              <a:rPr lang="en-US" sz="1800" b="0" i="0" u="none" strike="noStrike" baseline="0" dirty="0">
                <a:solidFill>
                  <a:srgbClr val="000000"/>
                </a:solidFill>
                <a:latin typeface="Arial" panose="020B0604020202020204" pitchFamily="34" charset="0"/>
              </a:rPr>
              <a:t>A table definition in the ABAP Dictionary contains the following components:</a:t>
            </a:r>
          </a:p>
          <a:p>
            <a:pPr algn="l"/>
            <a:endParaRPr lang="en-US" sz="1800" b="0" i="0" u="none" strike="noStrike" baseline="0" dirty="0">
              <a:solidFill>
                <a:srgbClr val="000000"/>
              </a:solidFill>
              <a:latin typeface="Arial" panose="020B0604020202020204" pitchFamily="34" charset="0"/>
            </a:endParaRPr>
          </a:p>
          <a:p>
            <a:pPr algn="l">
              <a:spcAft>
                <a:spcPts val="600"/>
              </a:spcAft>
            </a:pPr>
            <a:r>
              <a:rPr lang="en-US" sz="1800" b="0" i="0" u="none" strike="noStrike" baseline="0" dirty="0">
                <a:solidFill>
                  <a:srgbClr val="000000"/>
                </a:solidFill>
                <a:latin typeface="Arial" panose="020B0604020202020204" pitchFamily="34" charset="0"/>
              </a:rPr>
              <a:t>•</a:t>
            </a:r>
            <a:r>
              <a:rPr lang="en-US" sz="1800" b="0" i="0" u="none" strike="noStrike" baseline="0" dirty="0">
                <a:solidFill>
                  <a:srgbClr val="0000FF"/>
                </a:solidFill>
                <a:latin typeface="Arial" panose="020B0604020202020204" pitchFamily="34" charset="0"/>
              </a:rPr>
              <a:t>Table fields </a:t>
            </a:r>
            <a:r>
              <a:rPr lang="en-US" sz="1800" b="0" i="0" u="none" strike="noStrike" baseline="0" dirty="0">
                <a:solidFill>
                  <a:srgbClr val="000000"/>
                </a:solidFill>
                <a:latin typeface="Arial" panose="020B0604020202020204" pitchFamily="34" charset="0"/>
              </a:rPr>
              <a:t>define the field names and data types of the fields contained in the table</a:t>
            </a:r>
          </a:p>
          <a:p>
            <a:pPr algn="l">
              <a:spcAft>
                <a:spcPts val="600"/>
              </a:spcAft>
            </a:pPr>
            <a:r>
              <a:rPr lang="en-US" sz="1800" b="0" i="0" u="none" strike="noStrike" baseline="0" dirty="0">
                <a:solidFill>
                  <a:srgbClr val="000000"/>
                </a:solidFill>
                <a:latin typeface="Arial" panose="020B0604020202020204" pitchFamily="34" charset="0"/>
              </a:rPr>
              <a:t>•</a:t>
            </a:r>
            <a:r>
              <a:rPr lang="en-US" sz="1800" b="0" i="0" u="none" strike="noStrike" baseline="0" dirty="0">
                <a:solidFill>
                  <a:srgbClr val="0000FF"/>
                </a:solidFill>
                <a:latin typeface="Arial" panose="020B0604020202020204" pitchFamily="34" charset="0"/>
              </a:rPr>
              <a:t>Foreign keys </a:t>
            </a:r>
            <a:r>
              <a:rPr lang="en-US" sz="1800" b="0" i="0" u="none" strike="noStrike" baseline="0" dirty="0">
                <a:solidFill>
                  <a:srgbClr val="000000"/>
                </a:solidFill>
                <a:latin typeface="Arial" panose="020B0604020202020204" pitchFamily="34" charset="0"/>
              </a:rPr>
              <a:t>define the relationships between the table and other tables.</a:t>
            </a:r>
          </a:p>
          <a:p>
            <a:pPr algn="l">
              <a:spcAft>
                <a:spcPts val="600"/>
              </a:spcAft>
            </a:pPr>
            <a:r>
              <a:rPr lang="en-US" sz="1800" b="0" i="0" u="none" strike="noStrike" baseline="0" dirty="0">
                <a:solidFill>
                  <a:srgbClr val="000000"/>
                </a:solidFill>
                <a:latin typeface="Arial" panose="020B0604020202020204" pitchFamily="34" charset="0"/>
              </a:rPr>
              <a:t>•</a:t>
            </a:r>
            <a:r>
              <a:rPr lang="en-US" sz="1800" b="0" i="0" u="none" strike="noStrike" baseline="0" dirty="0">
                <a:solidFill>
                  <a:srgbClr val="0000FF"/>
                </a:solidFill>
                <a:latin typeface="Arial" panose="020B0604020202020204" pitchFamily="34" charset="0"/>
              </a:rPr>
              <a:t>Technical settings </a:t>
            </a:r>
            <a:r>
              <a:rPr lang="en-US" sz="1800" b="0" i="0" u="none" strike="noStrike" baseline="0" dirty="0">
                <a:solidFill>
                  <a:srgbClr val="000000"/>
                </a:solidFill>
                <a:latin typeface="Arial" panose="020B0604020202020204" pitchFamily="34" charset="0"/>
              </a:rPr>
              <a:t>control how the table should be created in the database.</a:t>
            </a:r>
          </a:p>
          <a:p>
            <a:pPr algn="l">
              <a:spcAft>
                <a:spcPts val="600"/>
              </a:spcAft>
            </a:pPr>
            <a:r>
              <a:rPr lang="en-US" sz="1800" b="0" i="0" u="none" strike="noStrike" baseline="0" dirty="0">
                <a:solidFill>
                  <a:srgbClr val="000000"/>
                </a:solidFill>
                <a:latin typeface="Arial" panose="020B0604020202020204" pitchFamily="34" charset="0"/>
              </a:rPr>
              <a:t>•</a:t>
            </a:r>
            <a:r>
              <a:rPr lang="en-US" sz="1800" b="0" i="0" u="none" strike="noStrike" baseline="0" dirty="0">
                <a:solidFill>
                  <a:srgbClr val="0000FF"/>
                </a:solidFill>
                <a:latin typeface="Arial" panose="020B0604020202020204" pitchFamily="34" charset="0"/>
              </a:rPr>
              <a:t>Indexes</a:t>
            </a:r>
            <a:r>
              <a:rPr lang="en-US" sz="1800" b="0" i="0" u="none" strike="noStrike" baseline="0" dirty="0">
                <a:solidFill>
                  <a:srgbClr val="000000"/>
                </a:solidFill>
                <a:latin typeface="Arial" panose="020B0604020202020204" pitchFamily="34" charset="0"/>
              </a:rPr>
              <a:t>: To speed up data selection, secondary indexes can be created for the table</a:t>
            </a: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91E2E51-FF3B-4C8F-93F4-899AC3E0B47B}"/>
              </a:ext>
            </a:extLst>
          </p:cNvPr>
          <p:cNvPicPr>
            <a:picLocks noChangeAspect="1"/>
          </p:cNvPicPr>
          <p:nvPr/>
        </p:nvPicPr>
        <p:blipFill>
          <a:blip r:embed="rId4"/>
          <a:stretch>
            <a:fillRect/>
          </a:stretch>
        </p:blipFill>
        <p:spPr>
          <a:xfrm>
            <a:off x="7323988" y="1094281"/>
            <a:ext cx="4620133" cy="4669438"/>
          </a:xfrm>
          <a:prstGeom prst="rect">
            <a:avLst/>
          </a:prstGeom>
        </p:spPr>
      </p:pic>
    </p:spTree>
    <p:extLst>
      <p:ext uri="{BB962C8B-B14F-4D97-AF65-F5344CB8AC3E}">
        <p14:creationId xmlns:p14="http://schemas.microsoft.com/office/powerpoint/2010/main" val="236962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Row Store v/s Column Store in HANA DB</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What is a ColumnStore Index and Why it is Important? | MariaDB">
            <a:extLst>
              <a:ext uri="{FF2B5EF4-FFF2-40B4-BE49-F238E27FC236}">
                <a16:creationId xmlns:a16="http://schemas.microsoft.com/office/drawing/2014/main" id="{F5BF3D96-7F60-47D7-AB4B-02160DD05F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07" t="11679"/>
          <a:stretch/>
        </p:blipFill>
        <p:spPr bwMode="auto">
          <a:xfrm>
            <a:off x="434108" y="982563"/>
            <a:ext cx="9929091" cy="490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299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How to decide?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F54798-C971-495C-B4D6-78F5CA689A7A}"/>
              </a:ext>
            </a:extLst>
          </p:cNvPr>
          <p:cNvSpPr txBox="1"/>
          <p:nvPr/>
        </p:nvSpPr>
        <p:spPr>
          <a:xfrm>
            <a:off x="2247900" y="1592081"/>
            <a:ext cx="2832100" cy="369332"/>
          </a:xfrm>
          <a:prstGeom prst="rect">
            <a:avLst/>
          </a:prstGeom>
          <a:noFill/>
        </p:spPr>
        <p:txBody>
          <a:bodyPr wrap="square" rtlCol="0">
            <a:spAutoFit/>
          </a:bodyPr>
          <a:lstStyle/>
          <a:p>
            <a:r>
              <a:rPr lang="en-US" dirty="0"/>
              <a:t>Row Store</a:t>
            </a:r>
            <a:endParaRPr lang="en-IN" dirty="0"/>
          </a:p>
        </p:txBody>
      </p:sp>
      <p:sp>
        <p:nvSpPr>
          <p:cNvPr id="8" name="TextBox 7">
            <a:extLst>
              <a:ext uri="{FF2B5EF4-FFF2-40B4-BE49-F238E27FC236}">
                <a16:creationId xmlns:a16="http://schemas.microsoft.com/office/drawing/2014/main" id="{79D039B0-F3A1-4997-8181-24545784F069}"/>
              </a:ext>
            </a:extLst>
          </p:cNvPr>
          <p:cNvSpPr txBox="1"/>
          <p:nvPr/>
        </p:nvSpPr>
        <p:spPr>
          <a:xfrm>
            <a:off x="7942118" y="1592081"/>
            <a:ext cx="2832100" cy="369332"/>
          </a:xfrm>
          <a:prstGeom prst="rect">
            <a:avLst/>
          </a:prstGeom>
          <a:noFill/>
        </p:spPr>
        <p:txBody>
          <a:bodyPr wrap="square" rtlCol="0">
            <a:spAutoFit/>
          </a:bodyPr>
          <a:lstStyle/>
          <a:p>
            <a:r>
              <a:rPr lang="en-US" dirty="0"/>
              <a:t>Column Store</a:t>
            </a:r>
            <a:endParaRPr lang="en-IN" dirty="0"/>
          </a:p>
        </p:txBody>
      </p:sp>
      <p:cxnSp>
        <p:nvCxnSpPr>
          <p:cNvPr id="9" name="Straight Connector 8">
            <a:extLst>
              <a:ext uri="{FF2B5EF4-FFF2-40B4-BE49-F238E27FC236}">
                <a16:creationId xmlns:a16="http://schemas.microsoft.com/office/drawing/2014/main" id="{34BB75D5-B2B5-4B9A-AF54-692ABA98A7D8}"/>
              </a:ext>
            </a:extLst>
          </p:cNvPr>
          <p:cNvCxnSpPr>
            <a:cxnSpLocks/>
          </p:cNvCxnSpPr>
          <p:nvPr/>
        </p:nvCxnSpPr>
        <p:spPr>
          <a:xfrm>
            <a:off x="6007100" y="1556266"/>
            <a:ext cx="0" cy="2692461"/>
          </a:xfrm>
          <a:prstGeom prst="line">
            <a:avLst/>
          </a:prstGeom>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83300CF1-14E0-4F6F-824B-245DA282E15C}"/>
              </a:ext>
            </a:extLst>
          </p:cNvPr>
          <p:cNvSpPr txBox="1"/>
          <p:nvPr/>
        </p:nvSpPr>
        <p:spPr>
          <a:xfrm>
            <a:off x="152400" y="1961413"/>
            <a:ext cx="549909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If there a table which is read less frequently and updated very often</a:t>
            </a:r>
          </a:p>
          <a:p>
            <a:pPr marL="285750" indent="-285750">
              <a:buFont typeface="Arial" panose="020B0604020202020204" pitchFamily="34" charset="0"/>
              <a:buChar char="•"/>
            </a:pPr>
            <a:r>
              <a:rPr lang="en-IN" dirty="0"/>
              <a:t>Data Volume is low</a:t>
            </a:r>
          </a:p>
          <a:p>
            <a:pPr marL="285750" indent="-285750">
              <a:buFont typeface="Arial" panose="020B0604020202020204" pitchFamily="34" charset="0"/>
              <a:buChar char="•"/>
            </a:pPr>
            <a:r>
              <a:rPr lang="en-IN" dirty="0"/>
              <a:t>If you always use SELECT *</a:t>
            </a:r>
          </a:p>
          <a:p>
            <a:pPr marL="285750" indent="-285750">
              <a:buFont typeface="Arial" panose="020B0604020202020204" pitchFamily="34" charset="0"/>
              <a:buChar char="•"/>
            </a:pPr>
            <a:r>
              <a:rPr lang="en-IN" dirty="0"/>
              <a:t>Contains large no. of unique values</a:t>
            </a:r>
          </a:p>
          <a:p>
            <a:pPr marL="285750" indent="-285750">
              <a:buFont typeface="Arial" panose="020B0604020202020204" pitchFamily="34" charset="0"/>
              <a:buChar char="•"/>
            </a:pPr>
            <a:r>
              <a:rPr lang="en-IN" dirty="0"/>
              <a:t>Typically selection of Row store is more restricted</a:t>
            </a:r>
          </a:p>
        </p:txBody>
      </p:sp>
      <p:sp>
        <p:nvSpPr>
          <p:cNvPr id="11" name="TextBox 10">
            <a:extLst>
              <a:ext uri="{FF2B5EF4-FFF2-40B4-BE49-F238E27FC236}">
                <a16:creationId xmlns:a16="http://schemas.microsoft.com/office/drawing/2014/main" id="{F617BB7C-9739-4EB7-A68A-D36ECDF5788B}"/>
              </a:ext>
            </a:extLst>
          </p:cNvPr>
          <p:cNvSpPr txBox="1"/>
          <p:nvPr/>
        </p:nvSpPr>
        <p:spPr>
          <a:xfrm>
            <a:off x="6338242" y="1959718"/>
            <a:ext cx="549909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If there a table which is read often – majority of ERP operation 70% READ</a:t>
            </a:r>
          </a:p>
          <a:p>
            <a:pPr marL="285750" indent="-285750">
              <a:buFont typeface="Arial" panose="020B0604020202020204" pitchFamily="34" charset="0"/>
              <a:buChar char="•"/>
            </a:pPr>
            <a:r>
              <a:rPr lang="en-IN" dirty="0"/>
              <a:t>Data Volume is high</a:t>
            </a:r>
          </a:p>
          <a:p>
            <a:pPr marL="285750" indent="-285750">
              <a:buFont typeface="Arial" panose="020B0604020202020204" pitchFamily="34" charset="0"/>
              <a:buChar char="•"/>
            </a:pPr>
            <a:r>
              <a:rPr lang="en-IN" dirty="0"/>
              <a:t>If you really not need all columns in your prog</a:t>
            </a:r>
          </a:p>
          <a:p>
            <a:pPr marL="285750" indent="-285750">
              <a:buFont typeface="Arial" panose="020B0604020202020204" pitchFamily="34" charset="0"/>
              <a:buChar char="•"/>
            </a:pPr>
            <a:r>
              <a:rPr lang="en-IN" dirty="0"/>
              <a:t>Contains large no. of non-unique values</a:t>
            </a:r>
          </a:p>
          <a:p>
            <a:pPr marL="285750" indent="-285750">
              <a:buFont typeface="Arial" panose="020B0604020202020204" pitchFamily="34" charset="0"/>
              <a:buChar char="•"/>
            </a:pPr>
            <a:r>
              <a:rPr lang="en-IN" dirty="0"/>
              <a:t>Default for all tables in ABAP on HANA Suitable for Master, Transaction table</a:t>
            </a:r>
          </a:p>
        </p:txBody>
      </p:sp>
      <p:pic>
        <p:nvPicPr>
          <p:cNvPr id="7170" name="Picture 2" descr="The Rise and Fall of the OLAP Cube">
            <a:extLst>
              <a:ext uri="{FF2B5EF4-FFF2-40B4-BE49-F238E27FC236}">
                <a16:creationId xmlns:a16="http://schemas.microsoft.com/office/drawing/2014/main" id="{4CFFCFC8-3C35-4083-90E1-438FFF92575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t="26415" r="53859" b="14777"/>
          <a:stretch/>
        </p:blipFill>
        <p:spPr bwMode="auto">
          <a:xfrm>
            <a:off x="1180614" y="4085071"/>
            <a:ext cx="3431416" cy="24635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The Rise and Fall of the OLAP Cube">
            <a:extLst>
              <a:ext uri="{FF2B5EF4-FFF2-40B4-BE49-F238E27FC236}">
                <a16:creationId xmlns:a16="http://schemas.microsoft.com/office/drawing/2014/main" id="{C261CB2A-A96F-4AC8-ADFF-DCDDE1F5EC3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334" t="26213" b="11444"/>
          <a:stretch/>
        </p:blipFill>
        <p:spPr bwMode="auto">
          <a:xfrm>
            <a:off x="7303940" y="4085071"/>
            <a:ext cx="3707446" cy="238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079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55567"/>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i="0" u="none" strike="noStrike" baseline="0" dirty="0">
                <a:latin typeface="Calibri" panose="020F0502020204030204" pitchFamily="34" charset="0"/>
              </a:rPr>
              <a:t>Table Field/Column/Attribute</a:t>
            </a:r>
            <a:endParaRPr lang="en-US" sz="6600"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61764" y="741082"/>
            <a:ext cx="11696243" cy="5909310"/>
          </a:xfrm>
          <a:prstGeom prst="rect">
            <a:avLst/>
          </a:prstGeom>
          <a:noFill/>
        </p:spPr>
        <p:txBody>
          <a:bodyPr wrap="square" rtlCol="0">
            <a:spAutoFit/>
          </a:bodyPr>
          <a:lstStyle/>
          <a:p>
            <a:pPr algn="l"/>
            <a:r>
              <a:rPr lang="en-US" sz="1800" b="0" i="0" u="none" strike="noStrike" baseline="0" dirty="0">
                <a:solidFill>
                  <a:srgbClr val="000000"/>
                </a:solidFill>
                <a:latin typeface="Arial" panose="020B0604020202020204" pitchFamily="34" charset="0"/>
              </a:rPr>
              <a:t>You must define the following for a table field in the ABAP Dictionary:</a:t>
            </a:r>
          </a:p>
          <a:p>
            <a:pPr algn="l"/>
            <a:endParaRPr lang="en-US" sz="1800" b="0" i="0" u="none" strike="noStrike" baseline="0" dirty="0">
              <a:solidFill>
                <a:srgbClr val="000000"/>
              </a:solidFill>
              <a:latin typeface="Arial" panose="020B0604020202020204" pitchFamily="34" charset="0"/>
            </a:endParaRPr>
          </a:p>
          <a:p>
            <a:pPr algn="l"/>
            <a:r>
              <a:rPr lang="en-US" sz="1800" b="0" i="0" u="none" strike="noStrike" baseline="0" dirty="0">
                <a:solidFill>
                  <a:srgbClr val="000000"/>
                </a:solidFill>
                <a:latin typeface="Arial" panose="020B0604020202020204" pitchFamily="34" charset="0"/>
              </a:rPr>
              <a:t>•</a:t>
            </a:r>
            <a:r>
              <a:rPr lang="en-US" sz="1800" b="1" i="0" u="none" strike="noStrike" baseline="0" dirty="0">
                <a:solidFill>
                  <a:srgbClr val="000000"/>
                </a:solidFill>
                <a:latin typeface="Arial" panose="020B0604020202020204" pitchFamily="34" charset="0"/>
              </a:rPr>
              <a:t>Field name: </a:t>
            </a:r>
            <a:r>
              <a:rPr lang="en-US" sz="1800" b="0" i="0" u="none" strike="noStrike" baseline="0" dirty="0">
                <a:solidFill>
                  <a:srgbClr val="000000"/>
                </a:solidFill>
                <a:latin typeface="Arial" panose="020B0604020202020204" pitchFamily="34" charset="0"/>
              </a:rPr>
              <a:t>The field name can have a maximum of 16 places and may contain letters, digits and underscores. The field name must begin with a letter. </a:t>
            </a:r>
          </a:p>
          <a:p>
            <a:pPr algn="l"/>
            <a:r>
              <a:rPr lang="en-US" sz="1800" b="0" i="0" u="none" strike="noStrike" baseline="0" dirty="0">
                <a:solidFill>
                  <a:srgbClr val="000000"/>
                </a:solidFill>
                <a:latin typeface="Arial" panose="020B0604020202020204" pitchFamily="34" charset="0"/>
              </a:rPr>
              <a:t>•</a:t>
            </a:r>
            <a:r>
              <a:rPr lang="en-US" sz="1800" b="1" i="0" u="none" strike="noStrike" baseline="0" dirty="0">
                <a:solidFill>
                  <a:srgbClr val="000000"/>
                </a:solidFill>
                <a:latin typeface="Arial" panose="020B0604020202020204" pitchFamily="34" charset="0"/>
              </a:rPr>
              <a:t>Key flag: </a:t>
            </a:r>
            <a:r>
              <a:rPr lang="en-US" sz="1800" b="0" i="0" u="none" strike="noStrike" baseline="0" dirty="0">
                <a:solidFill>
                  <a:srgbClr val="000000"/>
                </a:solidFill>
                <a:latin typeface="Arial" panose="020B0604020202020204" pitchFamily="34" charset="0"/>
              </a:rPr>
              <a:t>determines whether the field should belong to the table key.</a:t>
            </a:r>
          </a:p>
          <a:p>
            <a:pPr algn="l"/>
            <a:r>
              <a:rPr lang="en-US" sz="1800" b="0" i="0" u="none" strike="noStrike" baseline="0" dirty="0">
                <a:solidFill>
                  <a:srgbClr val="000000"/>
                </a:solidFill>
                <a:latin typeface="Arial" panose="020B0604020202020204" pitchFamily="34" charset="0"/>
              </a:rPr>
              <a:t>•</a:t>
            </a:r>
            <a:r>
              <a:rPr lang="en-US" sz="1800" b="1" i="0" u="none" strike="noStrike" baseline="0" dirty="0">
                <a:solidFill>
                  <a:srgbClr val="000000"/>
                </a:solidFill>
                <a:latin typeface="Arial" panose="020B0604020202020204" pitchFamily="34" charset="0"/>
              </a:rPr>
              <a:t>Field type: </a:t>
            </a:r>
            <a:r>
              <a:rPr lang="en-US" sz="1800" b="0" i="0" u="none" strike="noStrike" baseline="0" dirty="0">
                <a:solidFill>
                  <a:srgbClr val="000000"/>
                </a:solidFill>
                <a:latin typeface="Arial" panose="020B0604020202020204" pitchFamily="34" charset="0"/>
              </a:rPr>
              <a:t>data type of the field in the ABAP Dictionary (Direct or Data Element).</a:t>
            </a:r>
          </a:p>
          <a:p>
            <a:pPr algn="l"/>
            <a:r>
              <a:rPr lang="en-US" sz="1800" b="0" i="0" u="none" strike="noStrike" baseline="0" dirty="0">
                <a:solidFill>
                  <a:srgbClr val="000000"/>
                </a:solidFill>
                <a:latin typeface="Arial" panose="020B0604020202020204" pitchFamily="34" charset="0"/>
              </a:rPr>
              <a:t>•</a:t>
            </a:r>
            <a:r>
              <a:rPr lang="en-US" sz="1800" b="1" i="0" u="none" strike="noStrike" baseline="0" dirty="0">
                <a:solidFill>
                  <a:srgbClr val="000000"/>
                </a:solidFill>
                <a:latin typeface="Arial" panose="020B0604020202020204" pitchFamily="34" charset="0"/>
              </a:rPr>
              <a:t>Field length: </a:t>
            </a:r>
            <a:r>
              <a:rPr lang="en-US" sz="1800" b="0" i="0" u="none" strike="noStrike" baseline="0" dirty="0">
                <a:solidFill>
                  <a:srgbClr val="000000"/>
                </a:solidFill>
                <a:latin typeface="Arial" panose="020B0604020202020204" pitchFamily="34" charset="0"/>
              </a:rPr>
              <a:t>number of valid places in the field.</a:t>
            </a:r>
          </a:p>
          <a:p>
            <a:pPr algn="l"/>
            <a:r>
              <a:rPr lang="en-US" sz="1800" b="0" i="0" u="none" strike="noStrike" baseline="0" dirty="0">
                <a:solidFill>
                  <a:srgbClr val="000000"/>
                </a:solidFill>
                <a:latin typeface="Arial" panose="020B0604020202020204" pitchFamily="34" charset="0"/>
              </a:rPr>
              <a:t>•</a:t>
            </a:r>
            <a:r>
              <a:rPr lang="en-US" sz="1800" b="1" i="0" u="none" strike="noStrike" baseline="0" dirty="0">
                <a:solidFill>
                  <a:srgbClr val="000000"/>
                </a:solidFill>
                <a:latin typeface="Arial" panose="020B0604020202020204" pitchFamily="34" charset="0"/>
              </a:rPr>
              <a:t>Decimal places</a:t>
            </a:r>
            <a:r>
              <a:rPr lang="en-US" sz="1800" b="0" i="0" u="none" strike="noStrike" baseline="0" dirty="0">
                <a:solidFill>
                  <a:srgbClr val="000000"/>
                </a:solidFill>
                <a:latin typeface="Arial" panose="020B0604020202020204" pitchFamily="34" charset="0"/>
              </a:rPr>
              <a:t>: number of places after the decimal point, specifying numeric data</a:t>
            </a:r>
          </a:p>
          <a:p>
            <a:pPr algn="l"/>
            <a:r>
              <a:rPr lang="en-US" sz="1800" b="0" i="0" u="none" strike="noStrike" baseline="0" dirty="0">
                <a:solidFill>
                  <a:srgbClr val="000000"/>
                </a:solidFill>
                <a:latin typeface="Arial" panose="020B0604020202020204" pitchFamily="34" charset="0"/>
              </a:rPr>
              <a:t>types.</a:t>
            </a:r>
          </a:p>
          <a:p>
            <a:pPr algn="l"/>
            <a:r>
              <a:rPr lang="en-US" sz="1800" b="0" i="0" u="none" strike="noStrike" baseline="0" dirty="0">
                <a:solidFill>
                  <a:srgbClr val="000000"/>
                </a:solidFill>
                <a:latin typeface="Arial" panose="020B0604020202020204" pitchFamily="34" charset="0"/>
              </a:rPr>
              <a:t>•</a:t>
            </a:r>
            <a:r>
              <a:rPr lang="en-US" sz="1800" b="1" i="0" u="none" strike="noStrike" baseline="0" dirty="0">
                <a:solidFill>
                  <a:srgbClr val="000000"/>
                </a:solidFill>
                <a:latin typeface="Arial" panose="020B0604020202020204" pitchFamily="34" charset="0"/>
              </a:rPr>
              <a:t>Short text: </a:t>
            </a:r>
            <a:r>
              <a:rPr lang="en-US" sz="1800" b="0" i="0" u="none" strike="noStrike" baseline="0" dirty="0">
                <a:solidFill>
                  <a:srgbClr val="000000"/>
                </a:solidFill>
                <a:latin typeface="Arial" panose="020B0604020202020204" pitchFamily="34" charset="0"/>
              </a:rPr>
              <a:t>short text describing the meaning of the field.</a:t>
            </a:r>
          </a:p>
          <a:p>
            <a:pPr algn="l"/>
            <a:endParaRPr lang="en-US" sz="1800" b="1" i="0" u="none" strike="noStrike" baseline="0" dirty="0">
              <a:solidFill>
                <a:srgbClr val="0000FF"/>
              </a:solidFill>
              <a:latin typeface="Calibri" panose="020F0502020204030204" pitchFamily="34" charset="0"/>
            </a:endParaRPr>
          </a:p>
          <a:p>
            <a:pPr algn="l"/>
            <a:r>
              <a:rPr lang="en-US" sz="1800" b="1" i="0" u="none" strike="noStrike" baseline="0" dirty="0">
                <a:solidFill>
                  <a:srgbClr val="0000FF"/>
                </a:solidFill>
                <a:latin typeface="Calibri" panose="020F0502020204030204" pitchFamily="34" charset="0"/>
              </a:rPr>
              <a:t>Important Existing Data Types</a:t>
            </a:r>
          </a:p>
          <a:p>
            <a:pPr algn="l"/>
            <a:r>
              <a:rPr lang="en-US" sz="1800" b="1" i="0" u="none" strike="noStrike" baseline="0" dirty="0">
                <a:solidFill>
                  <a:srgbClr val="000000"/>
                </a:solidFill>
                <a:latin typeface="Calibri" panose="020F0502020204030204" pitchFamily="34" charset="0"/>
              </a:rPr>
              <a:t>CHAR: </a:t>
            </a:r>
            <a:r>
              <a:rPr lang="en-US" sz="1800" b="0" i="0" u="none" strike="noStrike" baseline="0" dirty="0">
                <a:solidFill>
                  <a:srgbClr val="000000"/>
                </a:solidFill>
                <a:latin typeface="Calibri" panose="020F0502020204030204" pitchFamily="34" charset="0"/>
              </a:rPr>
              <a:t>Character string. </a:t>
            </a:r>
            <a:r>
              <a:rPr lang="en-US" sz="1800" b="1" i="0" u="none" strike="noStrike" baseline="0" dirty="0">
                <a:solidFill>
                  <a:srgbClr val="000000"/>
                </a:solidFill>
                <a:latin typeface="Calibri" panose="020F0502020204030204" pitchFamily="34" charset="0"/>
              </a:rPr>
              <a:t>CLNT: </a:t>
            </a:r>
            <a:r>
              <a:rPr lang="en-US" sz="1800" b="0" i="0" u="none" strike="noStrike" baseline="0" dirty="0">
                <a:solidFill>
                  <a:srgbClr val="000000"/>
                </a:solidFill>
                <a:latin typeface="Calibri" panose="020F0502020204030204" pitchFamily="34" charset="0"/>
              </a:rPr>
              <a:t>Client. </a:t>
            </a:r>
            <a:r>
              <a:rPr lang="en-US" sz="1800" b="1" i="0" u="none" strike="noStrike" baseline="0" dirty="0">
                <a:solidFill>
                  <a:srgbClr val="000000"/>
                </a:solidFill>
                <a:latin typeface="Calibri" panose="020F0502020204030204" pitchFamily="34" charset="0"/>
              </a:rPr>
              <a:t>CUKY: </a:t>
            </a:r>
            <a:r>
              <a:rPr lang="en-US" sz="1800" b="0" i="0" u="none" strike="noStrike" baseline="0" dirty="0">
                <a:solidFill>
                  <a:srgbClr val="000000"/>
                </a:solidFill>
                <a:latin typeface="Calibri" panose="020F0502020204030204" pitchFamily="34" charset="0"/>
              </a:rPr>
              <a:t>Currency key. </a:t>
            </a:r>
            <a:r>
              <a:rPr lang="en-US" sz="1800" b="1" i="0" u="none" strike="noStrike" baseline="0" dirty="0">
                <a:solidFill>
                  <a:srgbClr val="000000"/>
                </a:solidFill>
                <a:latin typeface="Calibri" panose="020F0502020204030204" pitchFamily="34" charset="0"/>
              </a:rPr>
              <a:t>CURR: </a:t>
            </a:r>
            <a:r>
              <a:rPr lang="en-US" sz="1800" b="0" i="0" u="none" strike="noStrike" baseline="0" dirty="0">
                <a:solidFill>
                  <a:srgbClr val="000000"/>
                </a:solidFill>
                <a:latin typeface="Calibri" panose="020F0502020204030204" pitchFamily="34" charset="0"/>
              </a:rPr>
              <a:t>Currency field</a:t>
            </a:r>
            <a:r>
              <a:rPr lang="en-US" sz="1800" b="1" i="0" u="none" strike="noStrike" baseline="0" dirty="0">
                <a:solidFill>
                  <a:srgbClr val="000000"/>
                </a:solidFill>
                <a:latin typeface="Calibri" panose="020F0502020204030204" pitchFamily="34" charset="0"/>
              </a:rPr>
              <a:t>.</a:t>
            </a:r>
          </a:p>
          <a:p>
            <a:pPr algn="l"/>
            <a:r>
              <a:rPr lang="en-US" sz="1800" b="1" i="0" u="none" strike="noStrike" baseline="0" dirty="0">
                <a:solidFill>
                  <a:srgbClr val="000000"/>
                </a:solidFill>
                <a:latin typeface="Calibri" panose="020F0502020204030204" pitchFamily="34" charset="0"/>
              </a:rPr>
              <a:t>DATS: </a:t>
            </a:r>
            <a:r>
              <a:rPr lang="en-US" sz="1800" b="0" i="0" u="none" strike="noStrike" baseline="0" dirty="0">
                <a:solidFill>
                  <a:srgbClr val="000000"/>
                </a:solidFill>
                <a:latin typeface="Calibri" panose="020F0502020204030204" pitchFamily="34" charset="0"/>
              </a:rPr>
              <a:t>Date. </a:t>
            </a:r>
            <a:r>
              <a:rPr lang="en-US" sz="1800" b="1" i="0" u="none" strike="noStrike" baseline="0" dirty="0">
                <a:solidFill>
                  <a:srgbClr val="000000"/>
                </a:solidFill>
                <a:latin typeface="Calibri" panose="020F0502020204030204" pitchFamily="34" charset="0"/>
              </a:rPr>
              <a:t>DEC: </a:t>
            </a:r>
            <a:r>
              <a:rPr lang="en-US" sz="1800" b="0" i="0" u="none" strike="noStrike" baseline="0" dirty="0">
                <a:solidFill>
                  <a:srgbClr val="000000"/>
                </a:solidFill>
                <a:latin typeface="Calibri" panose="020F0502020204030204" pitchFamily="34" charset="0"/>
              </a:rPr>
              <a:t>Counter or amount field. </a:t>
            </a:r>
            <a:r>
              <a:rPr lang="en-US" sz="1800" b="1" i="0" u="none" strike="noStrike" baseline="0" dirty="0">
                <a:solidFill>
                  <a:srgbClr val="000000"/>
                </a:solidFill>
                <a:latin typeface="Calibri" panose="020F0502020204030204" pitchFamily="34" charset="0"/>
              </a:rPr>
              <a:t>FLTP: </a:t>
            </a:r>
            <a:r>
              <a:rPr lang="en-US" sz="1800" b="0" i="0" u="none" strike="noStrike" baseline="0" dirty="0">
                <a:solidFill>
                  <a:srgbClr val="000000"/>
                </a:solidFill>
                <a:latin typeface="Calibri" panose="020F0502020204030204" pitchFamily="34" charset="0"/>
              </a:rPr>
              <a:t>Floating point number</a:t>
            </a:r>
            <a:r>
              <a:rPr lang="en-US" sz="1800" b="1" i="0" u="none" strike="noStrike" baseline="0" dirty="0">
                <a:solidFill>
                  <a:srgbClr val="000000"/>
                </a:solidFill>
                <a:latin typeface="Calibri" panose="020F0502020204030204" pitchFamily="34" charset="0"/>
              </a:rPr>
              <a:t>. INT1: </a:t>
            </a:r>
            <a:r>
              <a:rPr lang="en-US" sz="1800" b="0" i="0" u="none" strike="noStrike" baseline="0" dirty="0">
                <a:solidFill>
                  <a:srgbClr val="000000"/>
                </a:solidFill>
                <a:latin typeface="Calibri" panose="020F0502020204030204" pitchFamily="34" charset="0"/>
              </a:rPr>
              <a:t>1-byte</a:t>
            </a:r>
          </a:p>
          <a:p>
            <a:pPr algn="l"/>
            <a:r>
              <a:rPr lang="en-US" sz="1800" b="0" i="0" u="none" strike="noStrike" baseline="0" dirty="0">
                <a:solidFill>
                  <a:srgbClr val="000000"/>
                </a:solidFill>
                <a:latin typeface="Calibri" panose="020F0502020204030204" pitchFamily="34" charset="0"/>
              </a:rPr>
              <a:t>integer between 0 and 255. </a:t>
            </a:r>
            <a:r>
              <a:rPr lang="en-US" sz="1800" b="1" i="0" u="none" strike="noStrike" baseline="0" dirty="0">
                <a:solidFill>
                  <a:srgbClr val="000000"/>
                </a:solidFill>
                <a:latin typeface="Calibri" panose="020F0502020204030204" pitchFamily="34" charset="0"/>
              </a:rPr>
              <a:t>INT2: </a:t>
            </a:r>
            <a:r>
              <a:rPr lang="en-US" sz="1800" b="0" i="0" u="none" strike="noStrike" baseline="0" dirty="0">
                <a:solidFill>
                  <a:srgbClr val="000000"/>
                </a:solidFill>
                <a:latin typeface="Calibri" panose="020F0502020204030204" pitchFamily="34" charset="0"/>
              </a:rPr>
              <a:t>2-byte integer between -32767 and 32767.</a:t>
            </a:r>
          </a:p>
          <a:p>
            <a:pPr algn="l"/>
            <a:r>
              <a:rPr lang="en-US" sz="1800" b="1" i="0" u="none" strike="noStrike" baseline="0" dirty="0">
                <a:solidFill>
                  <a:srgbClr val="000000"/>
                </a:solidFill>
                <a:latin typeface="Calibri" panose="020F0502020204030204" pitchFamily="34" charset="0"/>
              </a:rPr>
              <a:t>INT4: </a:t>
            </a:r>
            <a:r>
              <a:rPr lang="en-US" sz="1800" b="0" i="0" u="none" strike="noStrike" baseline="0" dirty="0">
                <a:solidFill>
                  <a:srgbClr val="000000"/>
                </a:solidFill>
                <a:latin typeface="Calibri" panose="020F0502020204030204" pitchFamily="34" charset="0"/>
              </a:rPr>
              <a:t>4-byte integer between -2147483647 bis 2147483647.</a:t>
            </a:r>
          </a:p>
          <a:p>
            <a:pPr algn="l"/>
            <a:r>
              <a:rPr lang="en-US" sz="1800" b="1" i="0" u="none" strike="noStrike" baseline="0" dirty="0">
                <a:solidFill>
                  <a:srgbClr val="000000"/>
                </a:solidFill>
                <a:latin typeface="Calibri" panose="020F0502020204030204" pitchFamily="34" charset="0"/>
              </a:rPr>
              <a:t>STRING: </a:t>
            </a:r>
            <a:r>
              <a:rPr lang="en-US" sz="1800" b="0" i="0" u="none" strike="noStrike" baseline="0" dirty="0">
                <a:solidFill>
                  <a:srgbClr val="000000"/>
                </a:solidFill>
                <a:latin typeface="Calibri" panose="020F0502020204030204" pitchFamily="34" charset="0"/>
              </a:rPr>
              <a:t>Character string with variable length.</a:t>
            </a:r>
          </a:p>
          <a:p>
            <a:pPr algn="l"/>
            <a:r>
              <a:rPr lang="en-US" sz="1800" b="1" i="0" u="none" strike="noStrike" baseline="0" dirty="0">
                <a:solidFill>
                  <a:srgbClr val="000000"/>
                </a:solidFill>
                <a:latin typeface="Calibri" panose="020F0502020204030204" pitchFamily="34" charset="0"/>
              </a:rPr>
              <a:t>LANG</a:t>
            </a:r>
            <a:r>
              <a:rPr lang="en-US" sz="1800" b="0" i="0" u="none" strike="noStrike" baseline="0" dirty="0">
                <a:solidFill>
                  <a:srgbClr val="000000"/>
                </a:solidFill>
                <a:latin typeface="Calibri" panose="020F0502020204030204" pitchFamily="34" charset="0"/>
              </a:rPr>
              <a:t>: Language key. </a:t>
            </a:r>
            <a:r>
              <a:rPr lang="en-US" sz="1800" b="1" i="0" u="none" strike="noStrike" baseline="0" dirty="0">
                <a:solidFill>
                  <a:srgbClr val="000000"/>
                </a:solidFill>
                <a:latin typeface="Calibri" panose="020F0502020204030204" pitchFamily="34" charset="0"/>
              </a:rPr>
              <a:t>NUMC: </a:t>
            </a:r>
            <a:r>
              <a:rPr lang="en-US" sz="1800" b="0" i="0" u="none" strike="noStrike" baseline="0" dirty="0">
                <a:solidFill>
                  <a:srgbClr val="000000"/>
                </a:solidFill>
                <a:latin typeface="Calibri" panose="020F0502020204030204" pitchFamily="34" charset="0"/>
              </a:rPr>
              <a:t>Long character field in which only numbers can be entered.</a:t>
            </a:r>
          </a:p>
          <a:p>
            <a:pPr algn="l"/>
            <a:r>
              <a:rPr lang="en-US" sz="1800" b="1" i="0" u="none" strike="noStrike" baseline="0" dirty="0">
                <a:solidFill>
                  <a:srgbClr val="000000"/>
                </a:solidFill>
                <a:latin typeface="Calibri" panose="020F0502020204030204" pitchFamily="34" charset="0"/>
              </a:rPr>
              <a:t>QUAN</a:t>
            </a:r>
            <a:r>
              <a:rPr lang="en-US" sz="1800" b="0" i="0" u="none" strike="noStrike" baseline="0" dirty="0">
                <a:solidFill>
                  <a:srgbClr val="000000"/>
                </a:solidFill>
                <a:latin typeface="Calibri" panose="020F0502020204030204" pitchFamily="34" charset="0"/>
              </a:rPr>
              <a:t>: Quantity. Equivalent to an amount field DEC.</a:t>
            </a:r>
          </a:p>
          <a:p>
            <a:pPr algn="l"/>
            <a:r>
              <a:rPr lang="en-US" sz="1800" b="1" i="0" u="none" strike="noStrike" baseline="0" dirty="0">
                <a:solidFill>
                  <a:srgbClr val="000000"/>
                </a:solidFill>
                <a:latin typeface="Calibri" panose="020F0502020204030204" pitchFamily="34" charset="0"/>
              </a:rPr>
              <a:t>TIMS: </a:t>
            </a:r>
            <a:r>
              <a:rPr lang="en-US" sz="1800" b="0" i="0" u="none" strike="noStrike" baseline="0" dirty="0">
                <a:solidFill>
                  <a:srgbClr val="000000"/>
                </a:solidFill>
                <a:latin typeface="Calibri" panose="020F0502020204030204" pitchFamily="34" charset="0"/>
              </a:rPr>
              <a:t>Time.</a:t>
            </a:r>
          </a:p>
          <a:p>
            <a:pPr algn="l"/>
            <a:r>
              <a:rPr lang="en-US" sz="1800" b="1" i="0" u="none" strike="noStrike" baseline="0" dirty="0">
                <a:solidFill>
                  <a:srgbClr val="000000"/>
                </a:solidFill>
                <a:latin typeface="Calibri" panose="020F0502020204030204" pitchFamily="34" charset="0"/>
              </a:rPr>
              <a:t>UNIT: </a:t>
            </a:r>
            <a:r>
              <a:rPr lang="en-US" sz="1800" b="0" i="0" u="none" strike="noStrike" baseline="0" dirty="0">
                <a:solidFill>
                  <a:srgbClr val="000000"/>
                </a:solidFill>
                <a:latin typeface="Calibri" panose="020F0502020204030204" pitchFamily="34" charset="0"/>
              </a:rPr>
              <a:t>Unit.</a:t>
            </a: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5">
            <a:extLst>
              <a:ext uri="{FF2B5EF4-FFF2-40B4-BE49-F238E27FC236}">
                <a16:creationId xmlns:a16="http://schemas.microsoft.com/office/drawing/2014/main" id="{43B1FBD8-ED8A-401A-8DAF-583A5CDDE96F}"/>
              </a:ext>
            </a:extLst>
          </p:cNvPr>
          <p:cNvGraphicFramePr>
            <a:graphicFrameLocks noGrp="1"/>
          </p:cNvGraphicFramePr>
          <p:nvPr>
            <p:extLst>
              <p:ext uri="{D42A27DB-BD31-4B8C-83A1-F6EECF244321}">
                <p14:modId xmlns:p14="http://schemas.microsoft.com/office/powerpoint/2010/main" val="3052363026"/>
              </p:ext>
            </p:extLst>
          </p:nvPr>
        </p:nvGraphicFramePr>
        <p:xfrm>
          <a:off x="8691418" y="3695737"/>
          <a:ext cx="3100336" cy="1112520"/>
        </p:xfrm>
        <a:graphic>
          <a:graphicData uri="http://schemas.openxmlformats.org/drawingml/2006/table">
            <a:tbl>
              <a:tblPr firstRow="1" bandRow="1">
                <a:tableStyleId>{073A0DAA-6AF3-43AB-8588-CEC1D06C72B9}</a:tableStyleId>
              </a:tblPr>
              <a:tblGrid>
                <a:gridCol w="775084">
                  <a:extLst>
                    <a:ext uri="{9D8B030D-6E8A-4147-A177-3AD203B41FA5}">
                      <a16:colId xmlns:a16="http://schemas.microsoft.com/office/drawing/2014/main" val="1969676394"/>
                    </a:ext>
                  </a:extLst>
                </a:gridCol>
                <a:gridCol w="775084">
                  <a:extLst>
                    <a:ext uri="{9D8B030D-6E8A-4147-A177-3AD203B41FA5}">
                      <a16:colId xmlns:a16="http://schemas.microsoft.com/office/drawing/2014/main" val="3288260980"/>
                    </a:ext>
                  </a:extLst>
                </a:gridCol>
                <a:gridCol w="775084">
                  <a:extLst>
                    <a:ext uri="{9D8B030D-6E8A-4147-A177-3AD203B41FA5}">
                      <a16:colId xmlns:a16="http://schemas.microsoft.com/office/drawing/2014/main" val="2685853096"/>
                    </a:ext>
                  </a:extLst>
                </a:gridCol>
                <a:gridCol w="775084">
                  <a:extLst>
                    <a:ext uri="{9D8B030D-6E8A-4147-A177-3AD203B41FA5}">
                      <a16:colId xmlns:a16="http://schemas.microsoft.com/office/drawing/2014/main" val="2989680322"/>
                    </a:ext>
                  </a:extLst>
                </a:gridCol>
              </a:tblGrid>
              <a:tr h="370840">
                <a:tc>
                  <a:txBody>
                    <a:bodyPr/>
                    <a:lstStyle/>
                    <a:p>
                      <a:r>
                        <a:rPr lang="en-US" sz="1200" i="1" dirty="0"/>
                        <a:t>FIELD1</a:t>
                      </a:r>
                    </a:p>
                  </a:txBody>
                  <a:tcPr/>
                </a:tc>
                <a:tc>
                  <a:txBody>
                    <a:bodyPr/>
                    <a:lstStyle/>
                    <a:p>
                      <a:r>
                        <a:rPr lang="en-US" sz="1200" i="1" dirty="0"/>
                        <a:t>FIELD2</a:t>
                      </a:r>
                    </a:p>
                  </a:txBody>
                  <a:tcPr/>
                </a:tc>
                <a:tc>
                  <a:txBody>
                    <a:bodyPr/>
                    <a:lstStyle/>
                    <a:p>
                      <a:r>
                        <a:rPr lang="en-US" sz="1200" i="1" dirty="0"/>
                        <a:t>…</a:t>
                      </a:r>
                    </a:p>
                  </a:txBody>
                  <a:tcPr/>
                </a:tc>
                <a:tc>
                  <a:txBody>
                    <a:bodyPr/>
                    <a:lstStyle/>
                    <a:p>
                      <a:r>
                        <a:rPr lang="en-US" sz="1200" i="1" dirty="0"/>
                        <a:t>FIELDN</a:t>
                      </a:r>
                    </a:p>
                  </a:txBody>
                  <a:tcPr/>
                </a:tc>
                <a:extLst>
                  <a:ext uri="{0D108BD9-81ED-4DB2-BD59-A6C34878D82A}">
                    <a16:rowId xmlns:a16="http://schemas.microsoft.com/office/drawing/2014/main" val="355216198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6354958"/>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874063411"/>
                  </a:ext>
                </a:extLst>
              </a:tr>
            </a:tbl>
          </a:graphicData>
        </a:graphic>
      </p:graphicFrame>
    </p:spTree>
    <p:extLst>
      <p:ext uri="{BB962C8B-B14F-4D97-AF65-F5344CB8AC3E}">
        <p14:creationId xmlns:p14="http://schemas.microsoft.com/office/powerpoint/2010/main" val="1122046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Agenda – Day 1</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The Development Model in SAP S/4HANA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R/3 System 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What is SAP HANA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Introduction to SAP S/4HANA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Understanding Dispatcher and Work process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What is client in SAP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Development Tools - SAPGUI, ADT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Connecting to system and checking system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---Break---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ABAP Dictionary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Introduction to Data Dictionary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Creating Data Elements, Domains and Structures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Creating Database tables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Currency and Unit Conversion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Table Maintenance and Technical settings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Size Category and Data class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Introduction to EPM Data Model</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Create First Table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378691" y="982353"/>
            <a:ext cx="11565430" cy="1200329"/>
          </a:xfrm>
          <a:prstGeom prst="rect">
            <a:avLst/>
          </a:prstGeom>
          <a:noFill/>
        </p:spPr>
        <p:txBody>
          <a:bodyPr wrap="square" rtlCol="0">
            <a:spAutoFit/>
          </a:bodyPr>
          <a:lstStyle/>
          <a:p>
            <a:r>
              <a:rPr lang="en-US" sz="2400" dirty="0"/>
              <a:t>Create an Employee Table to store Employee’s Data. The structure of table looks like below.</a:t>
            </a:r>
          </a:p>
          <a:p>
            <a:endParaRPr lang="en-US" sz="2400" dirty="0"/>
          </a:p>
          <a:p>
            <a:r>
              <a:rPr lang="en-US" sz="2400" dirty="0"/>
              <a:t>Naming Convention: </a:t>
            </a:r>
            <a:r>
              <a:rPr lang="en-US" sz="2400" b="1" dirty="0"/>
              <a:t>ZNC_EMP_XX</a:t>
            </a: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5">
            <a:extLst>
              <a:ext uri="{FF2B5EF4-FFF2-40B4-BE49-F238E27FC236}">
                <a16:creationId xmlns:a16="http://schemas.microsoft.com/office/drawing/2014/main" id="{3F273D3B-61CA-49CB-838A-6F40EC215030}"/>
              </a:ext>
            </a:extLst>
          </p:cNvPr>
          <p:cNvGraphicFramePr>
            <a:graphicFrameLocks noGrp="1"/>
          </p:cNvGraphicFramePr>
          <p:nvPr>
            <p:extLst>
              <p:ext uri="{D42A27DB-BD31-4B8C-83A1-F6EECF244321}">
                <p14:modId xmlns:p14="http://schemas.microsoft.com/office/powerpoint/2010/main" val="2268210848"/>
              </p:ext>
            </p:extLst>
          </p:nvPr>
        </p:nvGraphicFramePr>
        <p:xfrm>
          <a:off x="452582" y="2435362"/>
          <a:ext cx="8128000" cy="2966720"/>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1473565507"/>
                    </a:ext>
                  </a:extLst>
                </a:gridCol>
                <a:gridCol w="4064000">
                  <a:extLst>
                    <a:ext uri="{9D8B030D-6E8A-4147-A177-3AD203B41FA5}">
                      <a16:colId xmlns:a16="http://schemas.microsoft.com/office/drawing/2014/main" val="2815586522"/>
                    </a:ext>
                  </a:extLst>
                </a:gridCol>
              </a:tblGrid>
              <a:tr h="370840">
                <a:tc>
                  <a:txBody>
                    <a:bodyPr/>
                    <a:lstStyle/>
                    <a:p>
                      <a:r>
                        <a:rPr lang="en-US" dirty="0"/>
                        <a:t>FIELD NAME</a:t>
                      </a:r>
                    </a:p>
                  </a:txBody>
                  <a:tcPr/>
                </a:tc>
                <a:tc>
                  <a:txBody>
                    <a:bodyPr/>
                    <a:lstStyle/>
                    <a:p>
                      <a:r>
                        <a:rPr lang="en-US" dirty="0"/>
                        <a:t>TYPE</a:t>
                      </a:r>
                    </a:p>
                  </a:txBody>
                  <a:tcPr/>
                </a:tc>
                <a:extLst>
                  <a:ext uri="{0D108BD9-81ED-4DB2-BD59-A6C34878D82A}">
                    <a16:rowId xmlns:a16="http://schemas.microsoft.com/office/drawing/2014/main" val="322738294"/>
                  </a:ext>
                </a:extLst>
              </a:tr>
              <a:tr h="370840">
                <a:tc>
                  <a:txBody>
                    <a:bodyPr/>
                    <a:lstStyle/>
                    <a:p>
                      <a:r>
                        <a:rPr lang="en-US" dirty="0"/>
                        <a:t>EMPID</a:t>
                      </a:r>
                    </a:p>
                  </a:txBody>
                  <a:tcPr/>
                </a:tc>
                <a:tc>
                  <a:txBody>
                    <a:bodyPr/>
                    <a:lstStyle/>
                    <a:p>
                      <a:r>
                        <a:rPr lang="en-US" dirty="0"/>
                        <a:t>INT1</a:t>
                      </a:r>
                    </a:p>
                  </a:txBody>
                  <a:tcPr/>
                </a:tc>
                <a:extLst>
                  <a:ext uri="{0D108BD9-81ED-4DB2-BD59-A6C34878D82A}">
                    <a16:rowId xmlns:a16="http://schemas.microsoft.com/office/drawing/2014/main" val="4063632330"/>
                  </a:ext>
                </a:extLst>
              </a:tr>
              <a:tr h="370840">
                <a:tc>
                  <a:txBody>
                    <a:bodyPr/>
                    <a:lstStyle/>
                    <a:p>
                      <a:r>
                        <a:rPr lang="en-US" dirty="0"/>
                        <a:t>EMPNAME</a:t>
                      </a:r>
                    </a:p>
                  </a:txBody>
                  <a:tcPr/>
                </a:tc>
                <a:tc>
                  <a:txBody>
                    <a:bodyPr/>
                    <a:lstStyle/>
                    <a:p>
                      <a:r>
                        <a:rPr lang="en-US" dirty="0"/>
                        <a:t>CHAR256</a:t>
                      </a:r>
                    </a:p>
                  </a:txBody>
                  <a:tcPr/>
                </a:tc>
                <a:extLst>
                  <a:ext uri="{0D108BD9-81ED-4DB2-BD59-A6C34878D82A}">
                    <a16:rowId xmlns:a16="http://schemas.microsoft.com/office/drawing/2014/main" val="670181471"/>
                  </a:ext>
                </a:extLst>
              </a:tr>
              <a:tr h="370840">
                <a:tc>
                  <a:txBody>
                    <a:bodyPr/>
                    <a:lstStyle/>
                    <a:p>
                      <a:r>
                        <a:rPr lang="en-US" dirty="0"/>
                        <a:t>SALARY</a:t>
                      </a:r>
                    </a:p>
                  </a:txBody>
                  <a:tcPr/>
                </a:tc>
                <a:tc>
                  <a:txBody>
                    <a:bodyPr/>
                    <a:lstStyle/>
                    <a:p>
                      <a:r>
                        <a:rPr lang="en-US" dirty="0"/>
                        <a:t>INT4</a:t>
                      </a:r>
                    </a:p>
                  </a:txBody>
                  <a:tcPr/>
                </a:tc>
                <a:extLst>
                  <a:ext uri="{0D108BD9-81ED-4DB2-BD59-A6C34878D82A}">
                    <a16:rowId xmlns:a16="http://schemas.microsoft.com/office/drawing/2014/main" val="4037653709"/>
                  </a:ext>
                </a:extLst>
              </a:tr>
              <a:tr h="370840">
                <a:tc>
                  <a:txBody>
                    <a:bodyPr/>
                    <a:lstStyle/>
                    <a:p>
                      <a:r>
                        <a:rPr lang="en-US" dirty="0"/>
                        <a:t>CURRENCY</a:t>
                      </a:r>
                    </a:p>
                  </a:txBody>
                  <a:tcPr/>
                </a:tc>
                <a:tc>
                  <a:txBody>
                    <a:bodyPr/>
                    <a:lstStyle/>
                    <a:p>
                      <a:r>
                        <a:rPr lang="en-US" dirty="0"/>
                        <a:t>CHAR10</a:t>
                      </a:r>
                    </a:p>
                  </a:txBody>
                  <a:tcPr/>
                </a:tc>
                <a:extLst>
                  <a:ext uri="{0D108BD9-81ED-4DB2-BD59-A6C34878D82A}">
                    <a16:rowId xmlns:a16="http://schemas.microsoft.com/office/drawing/2014/main" val="1332666704"/>
                  </a:ext>
                </a:extLst>
              </a:tr>
              <a:tr h="370840">
                <a:tc>
                  <a:txBody>
                    <a:bodyPr/>
                    <a:lstStyle/>
                    <a:p>
                      <a:r>
                        <a:rPr lang="en-US" dirty="0"/>
                        <a:t>DEPTID</a:t>
                      </a:r>
                    </a:p>
                  </a:txBody>
                  <a:tcPr/>
                </a:tc>
                <a:tc>
                  <a:txBody>
                    <a:bodyPr/>
                    <a:lstStyle/>
                    <a:p>
                      <a:r>
                        <a:rPr lang="en-US" dirty="0"/>
                        <a:t>INT1</a:t>
                      </a:r>
                    </a:p>
                  </a:txBody>
                  <a:tcPr/>
                </a:tc>
                <a:extLst>
                  <a:ext uri="{0D108BD9-81ED-4DB2-BD59-A6C34878D82A}">
                    <a16:rowId xmlns:a16="http://schemas.microsoft.com/office/drawing/2014/main" val="973679718"/>
                  </a:ext>
                </a:extLst>
              </a:tr>
              <a:tr h="370840">
                <a:tc>
                  <a:txBody>
                    <a:bodyPr/>
                    <a:lstStyle/>
                    <a:p>
                      <a:r>
                        <a:rPr lang="en-US" dirty="0"/>
                        <a:t>AGE</a:t>
                      </a:r>
                    </a:p>
                  </a:txBody>
                  <a:tcPr/>
                </a:tc>
                <a:tc>
                  <a:txBody>
                    <a:bodyPr/>
                    <a:lstStyle/>
                    <a:p>
                      <a:r>
                        <a:rPr lang="en-US" dirty="0"/>
                        <a:t>INT4</a:t>
                      </a:r>
                    </a:p>
                  </a:txBody>
                  <a:tcPr/>
                </a:tc>
                <a:extLst>
                  <a:ext uri="{0D108BD9-81ED-4DB2-BD59-A6C34878D82A}">
                    <a16:rowId xmlns:a16="http://schemas.microsoft.com/office/drawing/2014/main" val="1578813683"/>
                  </a:ext>
                </a:extLst>
              </a:tr>
              <a:tr h="370840">
                <a:tc>
                  <a:txBody>
                    <a:bodyPr/>
                    <a:lstStyle/>
                    <a:p>
                      <a:r>
                        <a:rPr lang="en-US" dirty="0"/>
                        <a:t>GENDER</a:t>
                      </a:r>
                    </a:p>
                  </a:txBody>
                  <a:tcPr/>
                </a:tc>
                <a:tc>
                  <a:txBody>
                    <a:bodyPr/>
                    <a:lstStyle/>
                    <a:p>
                      <a:r>
                        <a:rPr lang="en-US" dirty="0"/>
                        <a:t>CHAR1</a:t>
                      </a:r>
                    </a:p>
                  </a:txBody>
                  <a:tcPr/>
                </a:tc>
                <a:extLst>
                  <a:ext uri="{0D108BD9-81ED-4DB2-BD59-A6C34878D82A}">
                    <a16:rowId xmlns:a16="http://schemas.microsoft.com/office/drawing/2014/main" val="2303126459"/>
                  </a:ext>
                </a:extLst>
              </a:tr>
            </a:tbl>
          </a:graphicData>
        </a:graphic>
      </p:graphicFrame>
    </p:spTree>
    <p:extLst>
      <p:ext uri="{BB962C8B-B14F-4D97-AF65-F5344CB8AC3E}">
        <p14:creationId xmlns:p14="http://schemas.microsoft.com/office/powerpoint/2010/main" val="1808891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0" u="none" strike="noStrike" baseline="0" dirty="0">
                <a:latin typeface="Calibri" panose="020F0502020204030204" pitchFamily="34" charset="0"/>
              </a:rPr>
              <a:t>Data Element</a:t>
            </a:r>
            <a:endParaRPr lang="en-US" sz="7200"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2539157"/>
          </a:xfrm>
          <a:prstGeom prst="rect">
            <a:avLst/>
          </a:prstGeom>
          <a:noFill/>
        </p:spPr>
        <p:txBody>
          <a:bodyPr wrap="square" rtlCol="0">
            <a:spAutoFit/>
          </a:bodyPr>
          <a:lstStyle/>
          <a:p>
            <a:pPr algn="l"/>
            <a:r>
              <a:rPr lang="en-US" sz="1800" b="0" i="0" u="none" strike="noStrike" baseline="0" dirty="0">
                <a:latin typeface="Arial" panose="020B0604020202020204" pitchFamily="34" charset="0"/>
              </a:rPr>
              <a:t>Data element contain the semantic information (meaning) of a field. It will also help to maintain documentation about the field which will be from end users perspective. The text appearing in the field help (F1 help) in a field of an input template comes from the corresponding data element.</a:t>
            </a:r>
          </a:p>
          <a:p>
            <a:pPr algn="l"/>
            <a:endParaRPr lang="en-US" sz="1800" b="0" i="0" u="none" strike="noStrike" baseline="0" dirty="0">
              <a:latin typeface="Arial" panose="020B0604020202020204" pitchFamily="34" charset="0"/>
            </a:endParaRPr>
          </a:p>
          <a:p>
            <a:pPr algn="l"/>
            <a:r>
              <a:rPr lang="en-US" sz="1800" b="0" i="0" u="none" strike="noStrike" baseline="0" dirty="0">
                <a:latin typeface="Arial" panose="020B0604020202020204" pitchFamily="34" charset="0"/>
              </a:rPr>
              <a:t>To create data element, we need to provide following details :</a:t>
            </a:r>
          </a:p>
          <a:p>
            <a:pPr algn="l">
              <a:spcBef>
                <a:spcPts val="600"/>
              </a:spcBef>
            </a:pPr>
            <a:r>
              <a:rPr lang="en-US" sz="1800" b="1" i="0" u="none" strike="noStrike" baseline="0" dirty="0">
                <a:latin typeface="Arial" panose="020B0604020202020204" pitchFamily="34" charset="0"/>
              </a:rPr>
              <a:t>Data Type : </a:t>
            </a:r>
            <a:r>
              <a:rPr lang="en-US" sz="1800" b="0" i="0" u="none" strike="noStrike" baseline="0" dirty="0">
                <a:latin typeface="Arial" panose="020B0604020202020204" pitchFamily="34" charset="0"/>
              </a:rPr>
              <a:t>Domain / Predefined type</a:t>
            </a:r>
          </a:p>
          <a:p>
            <a:pPr algn="l">
              <a:spcBef>
                <a:spcPts val="600"/>
              </a:spcBef>
            </a:pPr>
            <a:r>
              <a:rPr lang="en-US" sz="1800" b="1" i="0" u="none" strike="noStrike" baseline="0" dirty="0">
                <a:latin typeface="Arial" panose="020B0604020202020204" pitchFamily="34" charset="0"/>
              </a:rPr>
              <a:t>Further Characteristics : (optional) </a:t>
            </a:r>
            <a:r>
              <a:rPr lang="en-US" sz="1800" b="0" i="0" u="none" strike="noStrike" baseline="0" dirty="0">
                <a:latin typeface="Arial" panose="020B0604020202020204" pitchFamily="34" charset="0"/>
              </a:rPr>
              <a:t>Search help, Parameter Id etc.</a:t>
            </a:r>
          </a:p>
          <a:p>
            <a:pPr algn="l">
              <a:spcBef>
                <a:spcPts val="600"/>
              </a:spcBef>
            </a:pPr>
            <a:r>
              <a:rPr lang="en-US" sz="1800" b="1" i="0" u="none" strike="noStrike" baseline="0" dirty="0">
                <a:latin typeface="Arial" panose="020B0604020202020204" pitchFamily="34" charset="0"/>
              </a:rPr>
              <a:t>Field Label : </a:t>
            </a:r>
            <a:r>
              <a:rPr lang="en-US" sz="1800" b="0" i="0" u="none" strike="noStrike" baseline="0" dirty="0">
                <a:latin typeface="Arial" panose="020B0604020202020204" pitchFamily="34" charset="0"/>
              </a:rPr>
              <a:t>Label for data element </a:t>
            </a:r>
            <a:r>
              <a:rPr lang="en-US" sz="1800" b="0" i="0" u="none" strike="noStrike" baseline="0" dirty="0" err="1">
                <a:latin typeface="Arial" panose="020B0604020202020204" pitchFamily="34" charset="0"/>
              </a:rPr>
              <a:t>w.r.t.</a:t>
            </a:r>
            <a:r>
              <a:rPr lang="en-US" sz="1800" b="0" i="0" u="none" strike="noStrike" baseline="0" dirty="0">
                <a:latin typeface="Arial" panose="020B0604020202020204" pitchFamily="34" charset="0"/>
              </a:rPr>
              <a:t> fields and headings</a:t>
            </a: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F7077D6-DE14-4203-AE7E-46675A2FFE0D}"/>
              </a:ext>
            </a:extLst>
          </p:cNvPr>
          <p:cNvPicPr>
            <a:picLocks noChangeAspect="1"/>
          </p:cNvPicPr>
          <p:nvPr/>
        </p:nvPicPr>
        <p:blipFill>
          <a:blip r:embed="rId4"/>
          <a:stretch>
            <a:fillRect/>
          </a:stretch>
        </p:blipFill>
        <p:spPr>
          <a:xfrm>
            <a:off x="2426510" y="3741958"/>
            <a:ext cx="7338978" cy="2011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76882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i="0" u="none" strike="noStrike" baseline="0" dirty="0">
                <a:latin typeface="Calibri" panose="020F0502020204030204" pitchFamily="34" charset="0"/>
              </a:rPr>
              <a:t>Domain</a:t>
            </a:r>
            <a:endParaRPr lang="en-US" sz="8000"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2817566"/>
          </a:xfrm>
          <a:prstGeom prst="rect">
            <a:avLst/>
          </a:prstGeom>
          <a:noFill/>
        </p:spPr>
        <p:txBody>
          <a:bodyPr wrap="square" rtlCol="0">
            <a:spAutoFit/>
          </a:bodyPr>
          <a:lstStyle/>
          <a:p>
            <a:pPr algn="l"/>
            <a:r>
              <a:rPr lang="en-US" sz="1800" b="0" i="0" u="none" strike="noStrike" baseline="0" dirty="0">
                <a:latin typeface="Arial" panose="020B0604020202020204" pitchFamily="34" charset="0"/>
              </a:rPr>
              <a:t>Data element contains the technical information(data type) of a field. A domain defines a value range. A domain is assigned to a data element. All table fields or structure components that use this data element then have the value range defined by the domain. </a:t>
            </a:r>
          </a:p>
          <a:p>
            <a:pPr algn="l"/>
            <a:r>
              <a:rPr lang="en-US" sz="1800" b="0" i="0" u="none" strike="noStrike" baseline="0" dirty="0">
                <a:latin typeface="Arial" panose="020B0604020202020204" pitchFamily="34" charset="0"/>
              </a:rPr>
              <a:t>The relationship between the field or component and the domain is thus defined by the data element of the field or component.</a:t>
            </a:r>
          </a:p>
          <a:p>
            <a:pPr algn="l"/>
            <a:r>
              <a:rPr lang="en-US" sz="1800" b="0" i="0" u="none" strike="noStrike" baseline="0" dirty="0">
                <a:latin typeface="Arial" panose="020B0604020202020204" pitchFamily="34" charset="0"/>
              </a:rPr>
              <a:t>Creating a domain we specify following information:</a:t>
            </a:r>
          </a:p>
          <a:p>
            <a:pPr algn="l"/>
            <a:endParaRPr lang="en-US" sz="1800" b="0" i="0" u="none" strike="noStrike" baseline="0" dirty="0">
              <a:latin typeface="Arial" panose="020B0604020202020204" pitchFamily="34" charset="0"/>
            </a:endParaRPr>
          </a:p>
          <a:p>
            <a:pPr algn="l">
              <a:lnSpc>
                <a:spcPct val="150000"/>
              </a:lnSpc>
            </a:pPr>
            <a:r>
              <a:rPr lang="en-US" sz="1800" b="1" i="0" u="none" strike="noStrike" baseline="0" dirty="0">
                <a:latin typeface="Arial" panose="020B0604020202020204" pitchFamily="34" charset="0"/>
              </a:rPr>
              <a:t>Definition : </a:t>
            </a:r>
            <a:r>
              <a:rPr lang="en-US" sz="1800" b="0" i="0" u="none" strike="noStrike" baseline="0" dirty="0">
                <a:latin typeface="Arial" panose="020B0604020202020204" pitchFamily="34" charset="0"/>
              </a:rPr>
              <a:t>Data type, format and output length</a:t>
            </a:r>
          </a:p>
          <a:p>
            <a:pPr algn="l">
              <a:lnSpc>
                <a:spcPct val="150000"/>
              </a:lnSpc>
            </a:pPr>
            <a:r>
              <a:rPr lang="en-US" sz="1800" b="1" i="0" u="none" strike="noStrike" baseline="0" dirty="0">
                <a:latin typeface="Arial" panose="020B0604020202020204" pitchFamily="34" charset="0"/>
              </a:rPr>
              <a:t>Value Range: </a:t>
            </a:r>
            <a:r>
              <a:rPr lang="en-US" sz="1800" b="0" i="0" u="none" strike="noStrike" baseline="0" dirty="0">
                <a:latin typeface="Arial" panose="020B0604020202020204" pitchFamily="34" charset="0"/>
              </a:rPr>
              <a:t>Fixed values, value table (possible set of values for the field)</a:t>
            </a: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CF94036-3854-4688-8F0E-39E83A723C41}"/>
              </a:ext>
            </a:extLst>
          </p:cNvPr>
          <p:cNvPicPr>
            <a:picLocks noChangeAspect="1"/>
          </p:cNvPicPr>
          <p:nvPr/>
        </p:nvPicPr>
        <p:blipFill>
          <a:blip r:embed="rId4"/>
          <a:stretch>
            <a:fillRect/>
          </a:stretch>
        </p:blipFill>
        <p:spPr>
          <a:xfrm>
            <a:off x="2485301" y="3882551"/>
            <a:ext cx="7369179" cy="20804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2449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How are they Connected?</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E6A05DD-0BED-442F-AAE9-968E4DF999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019"/>
          <a:stretch/>
        </p:blipFill>
        <p:spPr>
          <a:xfrm>
            <a:off x="1905000" y="1185974"/>
            <a:ext cx="8382000" cy="499357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15024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Best Practice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50ED743-EAC3-4A53-92A3-24CB63651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866900" y="1133351"/>
            <a:ext cx="8458200" cy="518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13802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Exercise – Create Data Elements and Domains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61764" y="899721"/>
            <a:ext cx="11696243" cy="830997"/>
          </a:xfrm>
          <a:prstGeom prst="rect">
            <a:avLst/>
          </a:prstGeom>
          <a:noFill/>
        </p:spPr>
        <p:txBody>
          <a:bodyPr wrap="square" rtlCol="0">
            <a:spAutoFit/>
          </a:bodyPr>
          <a:lstStyle/>
          <a:p>
            <a:r>
              <a:rPr lang="en-US" sz="2400" dirty="0"/>
              <a:t>Enhance the table by adding Data Elements and Domains for our table.</a:t>
            </a:r>
          </a:p>
          <a:p>
            <a:r>
              <a:rPr lang="en-US" sz="2400" dirty="0"/>
              <a:t>Maintain Salary and Currency Column with fixed values for currency as – USD,  EUR, CAD</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874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Table Technical Settings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EE0F42C3-2D90-44DB-A944-00BC2F841C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204"/>
          <a:stretch/>
        </p:blipFill>
        <p:spPr>
          <a:xfrm>
            <a:off x="2364509" y="1227964"/>
            <a:ext cx="8001000" cy="518280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70241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Buffering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39AC4F6E-7B3E-4DC8-AD34-8DA8FAD039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351"/>
          <a:stretch/>
        </p:blipFill>
        <p:spPr>
          <a:xfrm>
            <a:off x="2443018" y="1263814"/>
            <a:ext cx="8153400" cy="483218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89260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Foreign Key</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4D27DE-5B09-44C8-AE0F-A4A86E3A0265}"/>
              </a:ext>
            </a:extLst>
          </p:cNvPr>
          <p:cNvSpPr txBox="1"/>
          <p:nvPr/>
        </p:nvSpPr>
        <p:spPr>
          <a:xfrm>
            <a:off x="261763" y="982563"/>
            <a:ext cx="11597727" cy="1200329"/>
          </a:xfrm>
          <a:prstGeom prst="rect">
            <a:avLst/>
          </a:prstGeom>
          <a:noFill/>
        </p:spPr>
        <p:txBody>
          <a:bodyPr wrap="square">
            <a:spAutoFit/>
          </a:bodyPr>
          <a:lstStyle/>
          <a:p>
            <a:pPr algn="l"/>
            <a:r>
              <a:rPr lang="en-US" sz="1800" b="0" i="0" u="none" strike="noStrike" baseline="0" dirty="0">
                <a:latin typeface="Calibri" panose="020F0502020204030204" pitchFamily="34" charset="0"/>
              </a:rPr>
              <a:t>A foreign key is a relationship between two table so that duplicate data can be removed from database. Table T1 is called the </a:t>
            </a:r>
            <a:r>
              <a:rPr lang="en-US" sz="1800" b="1" i="0" u="none" strike="noStrike" baseline="0" dirty="0">
                <a:latin typeface="Calibri" panose="020F0502020204030204" pitchFamily="34" charset="0"/>
              </a:rPr>
              <a:t>foreign key table </a:t>
            </a:r>
            <a:r>
              <a:rPr lang="en-US" sz="1800" b="0" i="0" u="none" strike="noStrike" baseline="0" dirty="0">
                <a:latin typeface="Calibri" panose="020F0502020204030204" pitchFamily="34" charset="0"/>
              </a:rPr>
              <a:t>(dependent table) and table T2 the </a:t>
            </a:r>
            <a:r>
              <a:rPr lang="en-US" sz="1800" b="1" i="0" u="none" strike="noStrike" baseline="0" dirty="0">
                <a:latin typeface="Calibri" panose="020F0502020204030204" pitchFamily="34" charset="0"/>
              </a:rPr>
              <a:t>check table </a:t>
            </a:r>
            <a:r>
              <a:rPr lang="en-US" sz="1800" b="0" i="0" u="none" strike="noStrike" baseline="0" dirty="0">
                <a:latin typeface="Calibri" panose="020F0502020204030204" pitchFamily="34" charset="0"/>
              </a:rPr>
              <a:t>(referenced table). The pair of fields for the two tables must have the same data type and length. One field of the foreign key table therefore corresponds to each key</a:t>
            </a:r>
          </a:p>
          <a:p>
            <a:pPr algn="l"/>
            <a:r>
              <a:rPr lang="en-US" sz="1800" b="0" i="0" u="none" strike="noStrike" baseline="0" dirty="0">
                <a:latin typeface="Calibri" panose="020F0502020204030204" pitchFamily="34" charset="0"/>
              </a:rPr>
              <a:t>field of the check table. This field is called the </a:t>
            </a:r>
            <a:r>
              <a:rPr lang="en-US" sz="1800" b="1" i="0" u="none" strike="noStrike" baseline="0" dirty="0">
                <a:latin typeface="Calibri" panose="020F0502020204030204" pitchFamily="34" charset="0"/>
              </a:rPr>
              <a:t>foreign key field</a:t>
            </a:r>
            <a:r>
              <a:rPr lang="en-US" sz="1800" b="0" i="0" u="none" strike="noStrike" baseline="0" dirty="0">
                <a:latin typeface="Calibri" panose="020F0502020204030204" pitchFamily="34" charset="0"/>
              </a:rPr>
              <a:t>.</a:t>
            </a:r>
            <a:endParaRPr lang="en-US" dirty="0"/>
          </a:p>
        </p:txBody>
      </p:sp>
      <p:pic>
        <p:nvPicPr>
          <p:cNvPr id="1030" name="Picture 6" descr="Refining All Foreign Keys :: Chapter 10. Table Relationships :: Part II:  The Design Process :: Database design for mere mortals :: SQL ::  eTutorials.org">
            <a:extLst>
              <a:ext uri="{FF2B5EF4-FFF2-40B4-BE49-F238E27FC236}">
                <a16:creationId xmlns:a16="http://schemas.microsoft.com/office/drawing/2014/main" id="{34FACE79-A805-4E30-A163-21811E37C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506408"/>
            <a:ext cx="7467184" cy="3718658"/>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Rectangle with Corners Rounded 8">
            <a:extLst>
              <a:ext uri="{FF2B5EF4-FFF2-40B4-BE49-F238E27FC236}">
                <a16:creationId xmlns:a16="http://schemas.microsoft.com/office/drawing/2014/main" id="{C54D09B9-DAD9-4CD3-B112-0A3AAC9A8FD9}"/>
              </a:ext>
            </a:extLst>
          </p:cNvPr>
          <p:cNvSpPr/>
          <p:nvPr/>
        </p:nvSpPr>
        <p:spPr>
          <a:xfrm>
            <a:off x="1152445" y="2403550"/>
            <a:ext cx="1433737" cy="443345"/>
          </a:xfrm>
          <a:prstGeom prst="wedgeRoundRectCallout">
            <a:avLst>
              <a:gd name="adj1" fmla="val 103198"/>
              <a:gd name="adj2" fmla="val 162500"/>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Check table</a:t>
            </a:r>
          </a:p>
        </p:txBody>
      </p:sp>
      <p:sp>
        <p:nvSpPr>
          <p:cNvPr id="10" name="Speech Bubble: Rectangle with Corners Rounded 9">
            <a:extLst>
              <a:ext uri="{FF2B5EF4-FFF2-40B4-BE49-F238E27FC236}">
                <a16:creationId xmlns:a16="http://schemas.microsoft.com/office/drawing/2014/main" id="{B1998C18-17CE-4251-9EC4-AA2249916E74}"/>
              </a:ext>
            </a:extLst>
          </p:cNvPr>
          <p:cNvSpPr/>
          <p:nvPr/>
        </p:nvSpPr>
        <p:spPr>
          <a:xfrm>
            <a:off x="10322686" y="1960205"/>
            <a:ext cx="1433737" cy="443345"/>
          </a:xfrm>
          <a:prstGeom prst="wedgeRoundRectCallout">
            <a:avLst>
              <a:gd name="adj1" fmla="val -68164"/>
              <a:gd name="adj2" fmla="val 137500"/>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Check table</a:t>
            </a:r>
          </a:p>
        </p:txBody>
      </p:sp>
      <p:sp>
        <p:nvSpPr>
          <p:cNvPr id="11" name="Speech Bubble: Rectangle with Corners Rounded 10">
            <a:extLst>
              <a:ext uri="{FF2B5EF4-FFF2-40B4-BE49-F238E27FC236}">
                <a16:creationId xmlns:a16="http://schemas.microsoft.com/office/drawing/2014/main" id="{2A543BF1-D242-4435-9444-C60C413AEA91}"/>
              </a:ext>
            </a:extLst>
          </p:cNvPr>
          <p:cNvSpPr/>
          <p:nvPr/>
        </p:nvSpPr>
        <p:spPr>
          <a:xfrm>
            <a:off x="5663674" y="3096277"/>
            <a:ext cx="2011744" cy="443345"/>
          </a:xfrm>
          <a:prstGeom prst="wedgeRoundRectCallout">
            <a:avLst>
              <a:gd name="adj1" fmla="val 8498"/>
              <a:gd name="adj2" fmla="val 239583"/>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Foreign key table</a:t>
            </a:r>
          </a:p>
        </p:txBody>
      </p:sp>
    </p:spTree>
    <p:extLst>
      <p:ext uri="{BB962C8B-B14F-4D97-AF65-F5344CB8AC3E}">
        <p14:creationId xmlns:p14="http://schemas.microsoft.com/office/powerpoint/2010/main" val="2047876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Create Foreign Keys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830997"/>
          </a:xfrm>
          <a:prstGeom prst="rect">
            <a:avLst/>
          </a:prstGeom>
          <a:noFill/>
        </p:spPr>
        <p:txBody>
          <a:bodyPr wrap="square" rtlCol="0">
            <a:spAutoFit/>
          </a:bodyPr>
          <a:lstStyle/>
          <a:p>
            <a:r>
              <a:rPr lang="en-US" sz="2400" dirty="0"/>
              <a:t>Create one more database table called Department (ZNC_DEPT_XX) and maintain foreign key relationship.</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5">
            <a:extLst>
              <a:ext uri="{FF2B5EF4-FFF2-40B4-BE49-F238E27FC236}">
                <a16:creationId xmlns:a16="http://schemas.microsoft.com/office/drawing/2014/main" id="{8F016DBF-2DC8-4214-A813-EFA2D2957A34}"/>
              </a:ext>
            </a:extLst>
          </p:cNvPr>
          <p:cNvGraphicFramePr>
            <a:graphicFrameLocks noGrp="1"/>
          </p:cNvGraphicFramePr>
          <p:nvPr>
            <p:extLst>
              <p:ext uri="{D42A27DB-BD31-4B8C-83A1-F6EECF244321}">
                <p14:modId xmlns:p14="http://schemas.microsoft.com/office/powerpoint/2010/main" val="226748698"/>
              </p:ext>
            </p:extLst>
          </p:nvPr>
        </p:nvGraphicFramePr>
        <p:xfrm>
          <a:off x="452582" y="2435362"/>
          <a:ext cx="4322618" cy="3106456"/>
        </p:xfrm>
        <a:graphic>
          <a:graphicData uri="http://schemas.openxmlformats.org/drawingml/2006/table">
            <a:tbl>
              <a:tblPr firstRow="1" bandRow="1">
                <a:tableStyleId>{073A0DAA-6AF3-43AB-8588-CEC1D06C72B9}</a:tableStyleId>
              </a:tblPr>
              <a:tblGrid>
                <a:gridCol w="2161309">
                  <a:extLst>
                    <a:ext uri="{9D8B030D-6E8A-4147-A177-3AD203B41FA5}">
                      <a16:colId xmlns:a16="http://schemas.microsoft.com/office/drawing/2014/main" val="1473565507"/>
                    </a:ext>
                  </a:extLst>
                </a:gridCol>
                <a:gridCol w="2161309">
                  <a:extLst>
                    <a:ext uri="{9D8B030D-6E8A-4147-A177-3AD203B41FA5}">
                      <a16:colId xmlns:a16="http://schemas.microsoft.com/office/drawing/2014/main" val="2815586522"/>
                    </a:ext>
                  </a:extLst>
                </a:gridCol>
              </a:tblGrid>
              <a:tr h="388307">
                <a:tc>
                  <a:txBody>
                    <a:bodyPr/>
                    <a:lstStyle/>
                    <a:p>
                      <a:r>
                        <a:rPr lang="en-US" dirty="0"/>
                        <a:t>FIELD NAME</a:t>
                      </a:r>
                    </a:p>
                  </a:txBody>
                  <a:tcPr/>
                </a:tc>
                <a:tc>
                  <a:txBody>
                    <a:bodyPr/>
                    <a:lstStyle/>
                    <a:p>
                      <a:r>
                        <a:rPr lang="en-US" dirty="0"/>
                        <a:t>TYPE</a:t>
                      </a:r>
                    </a:p>
                  </a:txBody>
                  <a:tcPr/>
                </a:tc>
                <a:extLst>
                  <a:ext uri="{0D108BD9-81ED-4DB2-BD59-A6C34878D82A}">
                    <a16:rowId xmlns:a16="http://schemas.microsoft.com/office/drawing/2014/main" val="322738294"/>
                  </a:ext>
                </a:extLst>
              </a:tr>
              <a:tr h="388307">
                <a:tc>
                  <a:txBody>
                    <a:bodyPr/>
                    <a:lstStyle/>
                    <a:p>
                      <a:r>
                        <a:rPr lang="en-US" dirty="0"/>
                        <a:t>EMPID</a:t>
                      </a:r>
                    </a:p>
                  </a:txBody>
                  <a:tcPr/>
                </a:tc>
                <a:tc>
                  <a:txBody>
                    <a:bodyPr/>
                    <a:lstStyle/>
                    <a:p>
                      <a:r>
                        <a:rPr lang="en-US" dirty="0"/>
                        <a:t>INT1</a:t>
                      </a:r>
                    </a:p>
                  </a:txBody>
                  <a:tcPr/>
                </a:tc>
                <a:extLst>
                  <a:ext uri="{0D108BD9-81ED-4DB2-BD59-A6C34878D82A}">
                    <a16:rowId xmlns:a16="http://schemas.microsoft.com/office/drawing/2014/main" val="4063632330"/>
                  </a:ext>
                </a:extLst>
              </a:tr>
              <a:tr h="388307">
                <a:tc>
                  <a:txBody>
                    <a:bodyPr/>
                    <a:lstStyle/>
                    <a:p>
                      <a:r>
                        <a:rPr lang="en-US" dirty="0"/>
                        <a:t>EMPNAME</a:t>
                      </a:r>
                    </a:p>
                  </a:txBody>
                  <a:tcPr/>
                </a:tc>
                <a:tc>
                  <a:txBody>
                    <a:bodyPr/>
                    <a:lstStyle/>
                    <a:p>
                      <a:r>
                        <a:rPr lang="en-US" dirty="0"/>
                        <a:t>CHAR256</a:t>
                      </a:r>
                    </a:p>
                  </a:txBody>
                  <a:tcPr/>
                </a:tc>
                <a:extLst>
                  <a:ext uri="{0D108BD9-81ED-4DB2-BD59-A6C34878D82A}">
                    <a16:rowId xmlns:a16="http://schemas.microsoft.com/office/drawing/2014/main" val="670181471"/>
                  </a:ext>
                </a:extLst>
              </a:tr>
              <a:tr h="388307">
                <a:tc>
                  <a:txBody>
                    <a:bodyPr/>
                    <a:lstStyle/>
                    <a:p>
                      <a:r>
                        <a:rPr lang="en-US" dirty="0"/>
                        <a:t>SALARY</a:t>
                      </a:r>
                    </a:p>
                  </a:txBody>
                  <a:tcPr/>
                </a:tc>
                <a:tc>
                  <a:txBody>
                    <a:bodyPr/>
                    <a:lstStyle/>
                    <a:p>
                      <a:r>
                        <a:rPr lang="en-US" dirty="0"/>
                        <a:t>INT4</a:t>
                      </a:r>
                    </a:p>
                  </a:txBody>
                  <a:tcPr/>
                </a:tc>
                <a:extLst>
                  <a:ext uri="{0D108BD9-81ED-4DB2-BD59-A6C34878D82A}">
                    <a16:rowId xmlns:a16="http://schemas.microsoft.com/office/drawing/2014/main" val="4037653709"/>
                  </a:ext>
                </a:extLst>
              </a:tr>
              <a:tr h="388307">
                <a:tc>
                  <a:txBody>
                    <a:bodyPr/>
                    <a:lstStyle/>
                    <a:p>
                      <a:r>
                        <a:rPr lang="en-US" dirty="0"/>
                        <a:t>CURRENCY</a:t>
                      </a:r>
                    </a:p>
                  </a:txBody>
                  <a:tcPr/>
                </a:tc>
                <a:tc>
                  <a:txBody>
                    <a:bodyPr/>
                    <a:lstStyle/>
                    <a:p>
                      <a:r>
                        <a:rPr lang="en-US" dirty="0"/>
                        <a:t>CHAR10</a:t>
                      </a:r>
                    </a:p>
                  </a:txBody>
                  <a:tcPr/>
                </a:tc>
                <a:extLst>
                  <a:ext uri="{0D108BD9-81ED-4DB2-BD59-A6C34878D82A}">
                    <a16:rowId xmlns:a16="http://schemas.microsoft.com/office/drawing/2014/main" val="1332666704"/>
                  </a:ext>
                </a:extLst>
              </a:tr>
              <a:tr h="388307">
                <a:tc>
                  <a:txBody>
                    <a:bodyPr/>
                    <a:lstStyle/>
                    <a:p>
                      <a:r>
                        <a:rPr lang="en-US" dirty="0"/>
                        <a:t>DEPTID</a:t>
                      </a:r>
                    </a:p>
                  </a:txBody>
                  <a:tcPr/>
                </a:tc>
                <a:tc>
                  <a:txBody>
                    <a:bodyPr/>
                    <a:lstStyle/>
                    <a:p>
                      <a:r>
                        <a:rPr lang="en-US" dirty="0"/>
                        <a:t>INT1</a:t>
                      </a:r>
                    </a:p>
                  </a:txBody>
                  <a:tcPr/>
                </a:tc>
                <a:extLst>
                  <a:ext uri="{0D108BD9-81ED-4DB2-BD59-A6C34878D82A}">
                    <a16:rowId xmlns:a16="http://schemas.microsoft.com/office/drawing/2014/main" val="973679718"/>
                  </a:ext>
                </a:extLst>
              </a:tr>
              <a:tr h="388307">
                <a:tc>
                  <a:txBody>
                    <a:bodyPr/>
                    <a:lstStyle/>
                    <a:p>
                      <a:r>
                        <a:rPr lang="en-US" dirty="0"/>
                        <a:t>AGE</a:t>
                      </a:r>
                    </a:p>
                  </a:txBody>
                  <a:tcPr/>
                </a:tc>
                <a:tc>
                  <a:txBody>
                    <a:bodyPr/>
                    <a:lstStyle/>
                    <a:p>
                      <a:r>
                        <a:rPr lang="en-US" dirty="0"/>
                        <a:t>INT4</a:t>
                      </a:r>
                    </a:p>
                  </a:txBody>
                  <a:tcPr/>
                </a:tc>
                <a:extLst>
                  <a:ext uri="{0D108BD9-81ED-4DB2-BD59-A6C34878D82A}">
                    <a16:rowId xmlns:a16="http://schemas.microsoft.com/office/drawing/2014/main" val="1578813683"/>
                  </a:ext>
                </a:extLst>
              </a:tr>
              <a:tr h="388307">
                <a:tc>
                  <a:txBody>
                    <a:bodyPr/>
                    <a:lstStyle/>
                    <a:p>
                      <a:r>
                        <a:rPr lang="en-US" dirty="0"/>
                        <a:t>GENDER</a:t>
                      </a:r>
                    </a:p>
                  </a:txBody>
                  <a:tcPr/>
                </a:tc>
                <a:tc>
                  <a:txBody>
                    <a:bodyPr/>
                    <a:lstStyle/>
                    <a:p>
                      <a:r>
                        <a:rPr lang="en-US" dirty="0"/>
                        <a:t>CHAR1</a:t>
                      </a:r>
                    </a:p>
                  </a:txBody>
                  <a:tcPr/>
                </a:tc>
                <a:extLst>
                  <a:ext uri="{0D108BD9-81ED-4DB2-BD59-A6C34878D82A}">
                    <a16:rowId xmlns:a16="http://schemas.microsoft.com/office/drawing/2014/main" val="2303126459"/>
                  </a:ext>
                </a:extLst>
              </a:tr>
            </a:tbl>
          </a:graphicData>
        </a:graphic>
      </p:graphicFrame>
      <p:graphicFrame>
        <p:nvGraphicFramePr>
          <p:cNvPr id="7" name="Table 5">
            <a:extLst>
              <a:ext uri="{FF2B5EF4-FFF2-40B4-BE49-F238E27FC236}">
                <a16:creationId xmlns:a16="http://schemas.microsoft.com/office/drawing/2014/main" id="{B787BA10-DADD-44DB-BC70-02E559B1E8A9}"/>
              </a:ext>
            </a:extLst>
          </p:cNvPr>
          <p:cNvGraphicFramePr>
            <a:graphicFrameLocks noGrp="1"/>
          </p:cNvGraphicFramePr>
          <p:nvPr>
            <p:extLst>
              <p:ext uri="{D42A27DB-BD31-4B8C-83A1-F6EECF244321}">
                <p14:modId xmlns:p14="http://schemas.microsoft.com/office/powerpoint/2010/main" val="3571389644"/>
              </p:ext>
            </p:extLst>
          </p:nvPr>
        </p:nvGraphicFramePr>
        <p:xfrm>
          <a:off x="7231154" y="2435362"/>
          <a:ext cx="4322618" cy="2329842"/>
        </p:xfrm>
        <a:graphic>
          <a:graphicData uri="http://schemas.openxmlformats.org/drawingml/2006/table">
            <a:tbl>
              <a:tblPr firstRow="1" bandRow="1">
                <a:tableStyleId>{073A0DAA-6AF3-43AB-8588-CEC1D06C72B9}</a:tableStyleId>
              </a:tblPr>
              <a:tblGrid>
                <a:gridCol w="2161309">
                  <a:extLst>
                    <a:ext uri="{9D8B030D-6E8A-4147-A177-3AD203B41FA5}">
                      <a16:colId xmlns:a16="http://schemas.microsoft.com/office/drawing/2014/main" val="1473565507"/>
                    </a:ext>
                  </a:extLst>
                </a:gridCol>
                <a:gridCol w="2161309">
                  <a:extLst>
                    <a:ext uri="{9D8B030D-6E8A-4147-A177-3AD203B41FA5}">
                      <a16:colId xmlns:a16="http://schemas.microsoft.com/office/drawing/2014/main" val="2815586522"/>
                    </a:ext>
                  </a:extLst>
                </a:gridCol>
              </a:tblGrid>
              <a:tr h="388307">
                <a:tc>
                  <a:txBody>
                    <a:bodyPr/>
                    <a:lstStyle/>
                    <a:p>
                      <a:r>
                        <a:rPr lang="en-US" dirty="0"/>
                        <a:t>FIELD NAME</a:t>
                      </a:r>
                    </a:p>
                  </a:txBody>
                  <a:tcPr/>
                </a:tc>
                <a:tc>
                  <a:txBody>
                    <a:bodyPr/>
                    <a:lstStyle/>
                    <a:p>
                      <a:r>
                        <a:rPr lang="en-US" dirty="0"/>
                        <a:t>TYPE</a:t>
                      </a:r>
                    </a:p>
                  </a:txBody>
                  <a:tcPr/>
                </a:tc>
                <a:extLst>
                  <a:ext uri="{0D108BD9-81ED-4DB2-BD59-A6C34878D82A}">
                    <a16:rowId xmlns:a16="http://schemas.microsoft.com/office/drawing/2014/main" val="322738294"/>
                  </a:ext>
                </a:extLst>
              </a:tr>
              <a:tr h="388307">
                <a:tc>
                  <a:txBody>
                    <a:bodyPr/>
                    <a:lstStyle/>
                    <a:p>
                      <a:r>
                        <a:rPr lang="en-US" dirty="0"/>
                        <a:t>DEPT_NO</a:t>
                      </a:r>
                    </a:p>
                  </a:txBody>
                  <a:tcPr/>
                </a:tc>
                <a:tc>
                  <a:txBody>
                    <a:bodyPr/>
                    <a:lstStyle/>
                    <a:p>
                      <a:r>
                        <a:rPr lang="en-US" dirty="0"/>
                        <a:t>INT1</a:t>
                      </a:r>
                    </a:p>
                  </a:txBody>
                  <a:tcPr/>
                </a:tc>
                <a:extLst>
                  <a:ext uri="{0D108BD9-81ED-4DB2-BD59-A6C34878D82A}">
                    <a16:rowId xmlns:a16="http://schemas.microsoft.com/office/drawing/2014/main" val="4063632330"/>
                  </a:ext>
                </a:extLst>
              </a:tr>
              <a:tr h="388307">
                <a:tc>
                  <a:txBody>
                    <a:bodyPr/>
                    <a:lstStyle/>
                    <a:p>
                      <a:r>
                        <a:rPr lang="en-US" dirty="0"/>
                        <a:t>DEPT_NAME</a:t>
                      </a:r>
                    </a:p>
                  </a:txBody>
                  <a:tcPr/>
                </a:tc>
                <a:tc>
                  <a:txBody>
                    <a:bodyPr/>
                    <a:lstStyle/>
                    <a:p>
                      <a:r>
                        <a:rPr lang="en-US" dirty="0"/>
                        <a:t>CHAR256</a:t>
                      </a:r>
                    </a:p>
                  </a:txBody>
                  <a:tcPr/>
                </a:tc>
                <a:extLst>
                  <a:ext uri="{0D108BD9-81ED-4DB2-BD59-A6C34878D82A}">
                    <a16:rowId xmlns:a16="http://schemas.microsoft.com/office/drawing/2014/main" val="670181471"/>
                  </a:ext>
                </a:extLst>
              </a:tr>
              <a:tr h="388307">
                <a:tc>
                  <a:txBody>
                    <a:bodyPr/>
                    <a:lstStyle/>
                    <a:p>
                      <a:r>
                        <a:rPr lang="en-US" dirty="0"/>
                        <a:t>HOD</a:t>
                      </a:r>
                    </a:p>
                  </a:txBody>
                  <a:tcPr/>
                </a:tc>
                <a:tc>
                  <a:txBody>
                    <a:bodyPr/>
                    <a:lstStyle/>
                    <a:p>
                      <a:r>
                        <a:rPr lang="en-US" dirty="0"/>
                        <a:t>CHAR256</a:t>
                      </a:r>
                    </a:p>
                  </a:txBody>
                  <a:tcPr/>
                </a:tc>
                <a:extLst>
                  <a:ext uri="{0D108BD9-81ED-4DB2-BD59-A6C34878D82A}">
                    <a16:rowId xmlns:a16="http://schemas.microsoft.com/office/drawing/2014/main" val="4037653709"/>
                  </a:ext>
                </a:extLst>
              </a:tr>
              <a:tr h="388307">
                <a:tc>
                  <a:txBody>
                    <a:bodyPr/>
                    <a:lstStyle/>
                    <a:p>
                      <a:r>
                        <a:rPr lang="en-US" dirty="0"/>
                        <a:t>TYPE_CODE</a:t>
                      </a:r>
                    </a:p>
                  </a:txBody>
                  <a:tcPr/>
                </a:tc>
                <a:tc>
                  <a:txBody>
                    <a:bodyPr/>
                    <a:lstStyle/>
                    <a:p>
                      <a:r>
                        <a:rPr lang="en-US" dirty="0"/>
                        <a:t>CHAR10</a:t>
                      </a:r>
                    </a:p>
                  </a:txBody>
                  <a:tcPr/>
                </a:tc>
                <a:extLst>
                  <a:ext uri="{0D108BD9-81ED-4DB2-BD59-A6C34878D82A}">
                    <a16:rowId xmlns:a16="http://schemas.microsoft.com/office/drawing/2014/main" val="1332666704"/>
                  </a:ext>
                </a:extLst>
              </a:tr>
              <a:tr h="388307">
                <a:tc>
                  <a:txBody>
                    <a:bodyPr/>
                    <a:lstStyle/>
                    <a:p>
                      <a:r>
                        <a:rPr lang="en-US" dirty="0"/>
                        <a:t>EMPCOUNT</a:t>
                      </a:r>
                    </a:p>
                  </a:txBody>
                  <a:tcPr/>
                </a:tc>
                <a:tc>
                  <a:txBody>
                    <a:bodyPr/>
                    <a:lstStyle/>
                    <a:p>
                      <a:r>
                        <a:rPr lang="en-US" dirty="0"/>
                        <a:t>INT4</a:t>
                      </a:r>
                    </a:p>
                  </a:txBody>
                  <a:tcPr/>
                </a:tc>
                <a:extLst>
                  <a:ext uri="{0D108BD9-81ED-4DB2-BD59-A6C34878D82A}">
                    <a16:rowId xmlns:a16="http://schemas.microsoft.com/office/drawing/2014/main" val="973679718"/>
                  </a:ext>
                </a:extLst>
              </a:tr>
            </a:tbl>
          </a:graphicData>
        </a:graphic>
      </p:graphicFrame>
      <p:cxnSp>
        <p:nvCxnSpPr>
          <p:cNvPr id="10" name="Connector: Curved 9">
            <a:extLst>
              <a:ext uri="{FF2B5EF4-FFF2-40B4-BE49-F238E27FC236}">
                <a16:creationId xmlns:a16="http://schemas.microsoft.com/office/drawing/2014/main" id="{AA157A80-A3CE-430E-9DEB-23A47A616A20}"/>
              </a:ext>
            </a:extLst>
          </p:cNvPr>
          <p:cNvCxnSpPr/>
          <p:nvPr/>
        </p:nvCxnSpPr>
        <p:spPr>
          <a:xfrm flipV="1">
            <a:off x="4775200" y="2983345"/>
            <a:ext cx="2455954" cy="157018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64CA2103-4F9D-47C2-B998-1629B770137F}"/>
              </a:ext>
            </a:extLst>
          </p:cNvPr>
          <p:cNvSpPr txBox="1"/>
          <p:nvPr/>
        </p:nvSpPr>
        <p:spPr>
          <a:xfrm>
            <a:off x="8466518" y="1895982"/>
            <a:ext cx="1656537" cy="369332"/>
          </a:xfrm>
          <a:prstGeom prst="rect">
            <a:avLst/>
          </a:prstGeom>
          <a:noFill/>
        </p:spPr>
        <p:txBody>
          <a:bodyPr wrap="square">
            <a:spAutoFit/>
          </a:bodyPr>
          <a:lstStyle/>
          <a:p>
            <a:r>
              <a:rPr lang="en-US" sz="1800" b="1" dirty="0"/>
              <a:t>ZNC_DEPT_XX</a:t>
            </a:r>
            <a:endParaRPr lang="en-US" b="1" dirty="0"/>
          </a:p>
        </p:txBody>
      </p:sp>
      <p:sp>
        <p:nvSpPr>
          <p:cNvPr id="12" name="TextBox 11">
            <a:extLst>
              <a:ext uri="{FF2B5EF4-FFF2-40B4-BE49-F238E27FC236}">
                <a16:creationId xmlns:a16="http://schemas.microsoft.com/office/drawing/2014/main" id="{EE4C2C70-414A-458D-9180-70718AD310D4}"/>
              </a:ext>
            </a:extLst>
          </p:cNvPr>
          <p:cNvSpPr txBox="1"/>
          <p:nvPr/>
        </p:nvSpPr>
        <p:spPr>
          <a:xfrm>
            <a:off x="1497682" y="2033798"/>
            <a:ext cx="1656537" cy="369332"/>
          </a:xfrm>
          <a:prstGeom prst="rect">
            <a:avLst/>
          </a:prstGeom>
          <a:noFill/>
        </p:spPr>
        <p:txBody>
          <a:bodyPr wrap="square">
            <a:spAutoFit/>
          </a:bodyPr>
          <a:lstStyle/>
          <a:p>
            <a:r>
              <a:rPr lang="en-US" sz="1800" b="1" dirty="0"/>
              <a:t>ZNC_EMP_XX</a:t>
            </a:r>
            <a:endParaRPr lang="en-US" b="1" dirty="0"/>
          </a:p>
        </p:txBody>
      </p:sp>
    </p:spTree>
    <p:extLst>
      <p:ext uri="{BB962C8B-B14F-4D97-AF65-F5344CB8AC3E}">
        <p14:creationId xmlns:p14="http://schemas.microsoft.com/office/powerpoint/2010/main" val="1514885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What is an ERP system?</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5355312"/>
          </a:xfrm>
          <a:prstGeom prst="rect">
            <a:avLst/>
          </a:prstGeom>
          <a:noFill/>
        </p:spPr>
        <p:txBody>
          <a:bodyPr wrap="square" rtlCol="0">
            <a:spAutoFit/>
          </a:bodyPr>
          <a:lstStyle/>
          <a:p>
            <a:pPr algn="just"/>
            <a:r>
              <a:rPr lang="en-US" i="1" dirty="0"/>
              <a:t>Enterprise Resource Planning systems (ERPs) integrate (or attempt to integrate) all data and processes of an organization into a unified system. A typical ERP system will use multiple components of computer software and hardware to achieve the integration. A key ingredient of most ERP systems is the use of a unified database to store data for the various system modules.</a:t>
            </a:r>
          </a:p>
          <a:p>
            <a:pPr algn="just"/>
            <a:endParaRPr lang="en-US" dirty="0"/>
          </a:p>
          <a:p>
            <a:pPr algn="just"/>
            <a:r>
              <a:rPr lang="en-US" dirty="0"/>
              <a:t> The standard set of applications delivered with each R/3 system are the following:</a:t>
            </a:r>
          </a:p>
          <a:p>
            <a:pPr marL="342900" indent="-342900" algn="just">
              <a:buFont typeface="Arial" panose="020B0604020202020204" pitchFamily="34" charset="0"/>
              <a:buChar char="•"/>
            </a:pPr>
            <a:r>
              <a:rPr lang="en-US" dirty="0"/>
              <a:t> PP (Production Planning)</a:t>
            </a:r>
          </a:p>
          <a:p>
            <a:pPr marL="342900" indent="-342900" algn="just">
              <a:buFont typeface="Arial" panose="020B0604020202020204" pitchFamily="34" charset="0"/>
              <a:buChar char="•"/>
            </a:pPr>
            <a:r>
              <a:rPr lang="en-US" dirty="0"/>
              <a:t> MM (Materials Management)</a:t>
            </a:r>
          </a:p>
          <a:p>
            <a:pPr marL="342900" indent="-342900" algn="just">
              <a:buFont typeface="Arial" panose="020B0604020202020204" pitchFamily="34" charset="0"/>
              <a:buChar char="•"/>
            </a:pPr>
            <a:r>
              <a:rPr lang="en-US" dirty="0"/>
              <a:t> SD (Sales and Distribution)</a:t>
            </a:r>
          </a:p>
          <a:p>
            <a:pPr marL="342900" indent="-342900" algn="just">
              <a:buFont typeface="Arial" panose="020B0604020202020204" pitchFamily="34" charset="0"/>
              <a:buChar char="•"/>
            </a:pPr>
            <a:r>
              <a:rPr lang="en-US" dirty="0"/>
              <a:t> FI (Financial Accounting)</a:t>
            </a:r>
          </a:p>
          <a:p>
            <a:pPr marL="342900" indent="-342900" algn="just">
              <a:buFont typeface="Arial" panose="020B0604020202020204" pitchFamily="34" charset="0"/>
              <a:buChar char="•"/>
            </a:pPr>
            <a:r>
              <a:rPr lang="en-US" dirty="0"/>
              <a:t> CO (Controlling)</a:t>
            </a:r>
          </a:p>
          <a:p>
            <a:pPr marL="342900" indent="-342900" algn="just">
              <a:buFont typeface="Arial" panose="020B0604020202020204" pitchFamily="34" charset="0"/>
              <a:buChar char="•"/>
            </a:pPr>
            <a:r>
              <a:rPr lang="en-US" dirty="0"/>
              <a:t> AM (Fixed Assets Management)</a:t>
            </a:r>
          </a:p>
          <a:p>
            <a:pPr marL="342900" indent="-342900" algn="just">
              <a:buFont typeface="Arial" panose="020B0604020202020204" pitchFamily="34" charset="0"/>
              <a:buChar char="•"/>
            </a:pPr>
            <a:r>
              <a:rPr lang="en-US" dirty="0"/>
              <a:t> PS (Project System)</a:t>
            </a:r>
          </a:p>
          <a:p>
            <a:pPr marL="342900" indent="-342900" algn="just">
              <a:buFont typeface="Arial" panose="020B0604020202020204" pitchFamily="34" charset="0"/>
              <a:buChar char="•"/>
            </a:pPr>
            <a:r>
              <a:rPr lang="en-US" dirty="0"/>
              <a:t> WF (Workflow)</a:t>
            </a:r>
          </a:p>
          <a:p>
            <a:pPr marL="342900" indent="-342900" algn="just">
              <a:buFont typeface="Arial" panose="020B0604020202020204" pitchFamily="34" charset="0"/>
              <a:buChar char="•"/>
            </a:pPr>
            <a:r>
              <a:rPr lang="en-US" dirty="0"/>
              <a:t> IS (Industry Solutions)</a:t>
            </a:r>
          </a:p>
          <a:p>
            <a:pPr marL="342900" indent="-342900" algn="just">
              <a:buFont typeface="Arial" panose="020B0604020202020204" pitchFamily="34" charset="0"/>
              <a:buChar char="•"/>
            </a:pPr>
            <a:r>
              <a:rPr lang="en-US" dirty="0"/>
              <a:t> HR (Human Resources)</a:t>
            </a:r>
          </a:p>
          <a:p>
            <a:pPr marL="342900" indent="-342900" algn="just">
              <a:buFont typeface="Arial" panose="020B0604020202020204" pitchFamily="34" charset="0"/>
              <a:buChar char="•"/>
            </a:pPr>
            <a:r>
              <a:rPr lang="en-US" dirty="0"/>
              <a:t> PM (Plant Maintenance)</a:t>
            </a:r>
          </a:p>
          <a:p>
            <a:pPr marL="342900" indent="-342900" algn="just">
              <a:buFont typeface="Arial" panose="020B0604020202020204" pitchFamily="34" charset="0"/>
              <a:buChar char="•"/>
            </a:pPr>
            <a:r>
              <a:rPr lang="en-US" dirty="0"/>
              <a:t> QM (Quality Management)</a:t>
            </a:r>
          </a:p>
          <a:p>
            <a:pPr algn="just"/>
            <a:endParaRPr lang="en-US"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DB808C5E-E5EA-47B6-93F9-42CBD928E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0648" y="2957959"/>
            <a:ext cx="4319588"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00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Structures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3371564"/>
          </a:xfrm>
          <a:prstGeom prst="rect">
            <a:avLst/>
          </a:prstGeom>
          <a:noFill/>
        </p:spPr>
        <p:txBody>
          <a:bodyPr wrap="square" rtlCol="0">
            <a:spAutoFit/>
          </a:bodyPr>
          <a:lstStyle/>
          <a:p>
            <a:pPr algn="l"/>
            <a:r>
              <a:rPr lang="en-US" sz="1800" b="0" i="0" u="none" strike="noStrike" baseline="0" dirty="0">
                <a:latin typeface="Calibri" panose="020F0502020204030204" pitchFamily="34" charset="0"/>
              </a:rPr>
              <a:t>A structure is a series of fields grouped together under a common name. It is very similar to a table.</a:t>
            </a:r>
          </a:p>
          <a:p>
            <a:pPr algn="l"/>
            <a:endParaRPr lang="en-US" sz="1800" b="0" i="0" u="none" strike="noStrike" baseline="0" dirty="0">
              <a:latin typeface="Calibri" panose="020F0502020204030204" pitchFamily="34" charset="0"/>
            </a:endParaRPr>
          </a:p>
          <a:p>
            <a:pPr algn="l"/>
            <a:r>
              <a:rPr lang="en-US" sz="1800" b="0" i="0" u="none" strike="noStrike" baseline="0" dirty="0">
                <a:latin typeface="Calibri" panose="020F0502020204030204" pitchFamily="34" charset="0"/>
              </a:rPr>
              <a:t>The differences between a structure and a table are as follows:</a:t>
            </a:r>
          </a:p>
          <a:p>
            <a:pPr algn="l">
              <a:lnSpc>
                <a:spcPct val="150000"/>
              </a:lnSpc>
            </a:pPr>
            <a:r>
              <a:rPr lang="en-US" sz="1800" b="0" i="0" u="none" strike="noStrike" baseline="0" dirty="0">
                <a:latin typeface="Arial" panose="020B0604020202020204" pitchFamily="34" charset="0"/>
              </a:rPr>
              <a:t>• </a:t>
            </a:r>
            <a:r>
              <a:rPr lang="en-US" sz="1800" b="0" i="0" u="none" strike="noStrike" baseline="0" dirty="0">
                <a:latin typeface="Calibri" panose="020F0502020204030204" pitchFamily="34" charset="0"/>
              </a:rPr>
              <a:t>A structure doesn't have a primary key.</a:t>
            </a:r>
          </a:p>
          <a:p>
            <a:pPr algn="l">
              <a:lnSpc>
                <a:spcPct val="150000"/>
              </a:lnSpc>
            </a:pPr>
            <a:r>
              <a:rPr lang="en-US" sz="1800" b="0" i="0" u="none" strike="noStrike" baseline="0" dirty="0">
                <a:latin typeface="Arial" panose="020B0604020202020204" pitchFamily="34" charset="0"/>
              </a:rPr>
              <a:t>• </a:t>
            </a:r>
            <a:r>
              <a:rPr lang="en-US" sz="1800" b="0" i="0" u="none" strike="noStrike" baseline="0" dirty="0">
                <a:latin typeface="Calibri" panose="020F0502020204030204" pitchFamily="34" charset="0"/>
              </a:rPr>
              <a:t>A structure doesn't have technical attributes.</a:t>
            </a:r>
          </a:p>
          <a:p>
            <a:pPr algn="l">
              <a:lnSpc>
                <a:spcPct val="150000"/>
              </a:lnSpc>
            </a:pPr>
            <a:r>
              <a:rPr lang="en-US" sz="1800" b="0" i="0" u="none" strike="noStrike" baseline="0" dirty="0">
                <a:latin typeface="Arial" panose="020B0604020202020204" pitchFamily="34" charset="0"/>
              </a:rPr>
              <a:t>• </a:t>
            </a:r>
            <a:r>
              <a:rPr lang="en-US" sz="1800" b="0" i="0" u="none" strike="noStrike" baseline="0" dirty="0">
                <a:latin typeface="Calibri" panose="020F0502020204030204" pitchFamily="34" charset="0"/>
              </a:rPr>
              <a:t>Structures follow the same naming conventions as transparent tables, and you cannot have a table and structure of the same name.</a:t>
            </a:r>
          </a:p>
          <a:p>
            <a:pPr algn="l">
              <a:lnSpc>
                <a:spcPct val="150000"/>
              </a:lnSpc>
            </a:pPr>
            <a:r>
              <a:rPr lang="en-US" sz="1800" b="0" i="0" u="none" strike="noStrike" baseline="0" dirty="0">
                <a:latin typeface="Arial" panose="020B0604020202020204" pitchFamily="34" charset="0"/>
              </a:rPr>
              <a:t>• </a:t>
            </a:r>
            <a:r>
              <a:rPr lang="en-US" sz="1800" b="0" i="0" u="none" strike="noStrike" baseline="0" dirty="0">
                <a:latin typeface="Calibri" panose="020F0502020204030204" pitchFamily="34" charset="0"/>
              </a:rPr>
              <a:t>The Delivery Class and Table </a:t>
            </a:r>
            <a:r>
              <a:rPr lang="en-US" sz="1800" b="0" i="0" u="none" strike="noStrike" baseline="0" dirty="0" err="1">
                <a:latin typeface="Calibri" panose="020F0502020204030204" pitchFamily="34" charset="0"/>
              </a:rPr>
              <a:t>Maint</a:t>
            </a:r>
            <a:r>
              <a:rPr lang="en-US" sz="1800" b="0" i="0" u="none" strike="noStrike" baseline="0" dirty="0">
                <a:latin typeface="Calibri" panose="020F0502020204030204" pitchFamily="34" charset="0"/>
              </a:rPr>
              <a:t>. Allowed fields do not appear.</a:t>
            </a:r>
          </a:p>
          <a:p>
            <a:pPr algn="l">
              <a:lnSpc>
                <a:spcPct val="150000"/>
              </a:lnSpc>
            </a:pPr>
            <a:r>
              <a:rPr lang="en-US" sz="1800" b="0" i="0" u="none" strike="noStrike" baseline="0" dirty="0">
                <a:latin typeface="Arial" panose="020B0604020202020204" pitchFamily="34" charset="0"/>
              </a:rPr>
              <a:t>• </a:t>
            </a:r>
            <a:r>
              <a:rPr lang="en-US" sz="1800" b="0" i="0" u="none" strike="noStrike" baseline="0" dirty="0">
                <a:latin typeface="Calibri" panose="020F0502020204030204" pitchFamily="34" charset="0"/>
              </a:rPr>
              <a:t>Structures will not hold data but variables created with reference to structure holds exactly one row.</a:t>
            </a: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73F227E-9C13-42DA-85C7-3A060401AA10}"/>
              </a:ext>
            </a:extLst>
          </p:cNvPr>
          <p:cNvPicPr>
            <a:picLocks noChangeAspect="1"/>
          </p:cNvPicPr>
          <p:nvPr/>
        </p:nvPicPr>
        <p:blipFill>
          <a:blip r:embed="rId4"/>
          <a:stretch>
            <a:fillRect/>
          </a:stretch>
        </p:blipFill>
        <p:spPr>
          <a:xfrm>
            <a:off x="2816795" y="4436549"/>
            <a:ext cx="6327204" cy="18242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4934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Structure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830997"/>
          </a:xfrm>
          <a:prstGeom prst="rect">
            <a:avLst/>
          </a:prstGeom>
          <a:noFill/>
        </p:spPr>
        <p:txBody>
          <a:bodyPr wrap="square" rtlCol="0">
            <a:spAutoFit/>
          </a:bodyPr>
          <a:lstStyle/>
          <a:p>
            <a:r>
              <a:rPr lang="en-US" sz="2400" dirty="0"/>
              <a:t>Create an Address Structure (ZNC_XX_ADDR) and include the same in Employee table for office and home address.</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5">
            <a:extLst>
              <a:ext uri="{FF2B5EF4-FFF2-40B4-BE49-F238E27FC236}">
                <a16:creationId xmlns:a16="http://schemas.microsoft.com/office/drawing/2014/main" id="{7B2E3FB5-D199-4D90-85CA-6616CCEDDF4D}"/>
              </a:ext>
            </a:extLst>
          </p:cNvPr>
          <p:cNvGraphicFramePr>
            <a:graphicFrameLocks noGrp="1"/>
          </p:cNvGraphicFramePr>
          <p:nvPr>
            <p:extLst>
              <p:ext uri="{D42A27DB-BD31-4B8C-83A1-F6EECF244321}">
                <p14:modId xmlns:p14="http://schemas.microsoft.com/office/powerpoint/2010/main" val="1368341449"/>
              </p:ext>
            </p:extLst>
          </p:nvPr>
        </p:nvGraphicFramePr>
        <p:xfrm>
          <a:off x="406401" y="2064251"/>
          <a:ext cx="8128000" cy="2225040"/>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696411324"/>
                    </a:ext>
                  </a:extLst>
                </a:gridCol>
                <a:gridCol w="4064000">
                  <a:extLst>
                    <a:ext uri="{9D8B030D-6E8A-4147-A177-3AD203B41FA5}">
                      <a16:colId xmlns:a16="http://schemas.microsoft.com/office/drawing/2014/main" val="2946688642"/>
                    </a:ext>
                  </a:extLst>
                </a:gridCol>
              </a:tblGrid>
              <a:tr h="370840">
                <a:tc>
                  <a:txBody>
                    <a:bodyPr/>
                    <a:lstStyle/>
                    <a:p>
                      <a:r>
                        <a:rPr lang="en-US" dirty="0"/>
                        <a:t>FIELDNAME</a:t>
                      </a:r>
                    </a:p>
                  </a:txBody>
                  <a:tcPr/>
                </a:tc>
                <a:tc>
                  <a:txBody>
                    <a:bodyPr/>
                    <a:lstStyle/>
                    <a:p>
                      <a:r>
                        <a:rPr lang="en-US" dirty="0"/>
                        <a:t>Data Type</a:t>
                      </a:r>
                    </a:p>
                  </a:txBody>
                  <a:tcPr/>
                </a:tc>
                <a:extLst>
                  <a:ext uri="{0D108BD9-81ED-4DB2-BD59-A6C34878D82A}">
                    <a16:rowId xmlns:a16="http://schemas.microsoft.com/office/drawing/2014/main" val="1210366877"/>
                  </a:ext>
                </a:extLst>
              </a:tr>
              <a:tr h="370840">
                <a:tc>
                  <a:txBody>
                    <a:bodyPr/>
                    <a:lstStyle/>
                    <a:p>
                      <a:r>
                        <a:rPr lang="en-US" dirty="0"/>
                        <a:t>HOUSE_NO</a:t>
                      </a:r>
                    </a:p>
                  </a:txBody>
                  <a:tcPr/>
                </a:tc>
                <a:tc>
                  <a:txBody>
                    <a:bodyPr/>
                    <a:lstStyle/>
                    <a:p>
                      <a:r>
                        <a:rPr lang="en-US" dirty="0"/>
                        <a:t>CHAR32</a:t>
                      </a:r>
                    </a:p>
                  </a:txBody>
                  <a:tcPr/>
                </a:tc>
                <a:extLst>
                  <a:ext uri="{0D108BD9-81ED-4DB2-BD59-A6C34878D82A}">
                    <a16:rowId xmlns:a16="http://schemas.microsoft.com/office/drawing/2014/main" val="4076680233"/>
                  </a:ext>
                </a:extLst>
              </a:tr>
              <a:tr h="370840">
                <a:tc>
                  <a:txBody>
                    <a:bodyPr/>
                    <a:lstStyle/>
                    <a:p>
                      <a:r>
                        <a:rPr lang="en-US" dirty="0"/>
                        <a:t>STREET</a:t>
                      </a:r>
                    </a:p>
                  </a:txBody>
                  <a:tcPr/>
                </a:tc>
                <a:tc>
                  <a:txBody>
                    <a:bodyPr/>
                    <a:lstStyle/>
                    <a:p>
                      <a:r>
                        <a:rPr lang="en-US" dirty="0"/>
                        <a:t>CHAR256</a:t>
                      </a:r>
                    </a:p>
                  </a:txBody>
                  <a:tcPr/>
                </a:tc>
                <a:extLst>
                  <a:ext uri="{0D108BD9-81ED-4DB2-BD59-A6C34878D82A}">
                    <a16:rowId xmlns:a16="http://schemas.microsoft.com/office/drawing/2014/main" val="1250312443"/>
                  </a:ext>
                </a:extLst>
              </a:tr>
              <a:tr h="370840">
                <a:tc>
                  <a:txBody>
                    <a:bodyPr/>
                    <a:lstStyle/>
                    <a:p>
                      <a:r>
                        <a:rPr lang="en-US" dirty="0"/>
                        <a:t>CITY</a:t>
                      </a:r>
                    </a:p>
                  </a:txBody>
                  <a:tcPr/>
                </a:tc>
                <a:tc>
                  <a:txBody>
                    <a:bodyPr/>
                    <a:lstStyle/>
                    <a:p>
                      <a:r>
                        <a:rPr lang="en-US" dirty="0"/>
                        <a:t>CHAR80</a:t>
                      </a:r>
                    </a:p>
                  </a:txBody>
                  <a:tcPr/>
                </a:tc>
                <a:extLst>
                  <a:ext uri="{0D108BD9-81ED-4DB2-BD59-A6C34878D82A}">
                    <a16:rowId xmlns:a16="http://schemas.microsoft.com/office/drawing/2014/main" val="3906831429"/>
                  </a:ext>
                </a:extLst>
              </a:tr>
              <a:tr h="370840">
                <a:tc>
                  <a:txBody>
                    <a:bodyPr/>
                    <a:lstStyle/>
                    <a:p>
                      <a:r>
                        <a:rPr lang="en-US" dirty="0"/>
                        <a:t>COUNTRY</a:t>
                      </a:r>
                    </a:p>
                  </a:txBody>
                  <a:tcPr/>
                </a:tc>
                <a:tc>
                  <a:txBody>
                    <a:bodyPr/>
                    <a:lstStyle/>
                    <a:p>
                      <a:r>
                        <a:rPr lang="en-US" dirty="0"/>
                        <a:t>LAND1</a:t>
                      </a:r>
                    </a:p>
                  </a:txBody>
                  <a:tcPr/>
                </a:tc>
                <a:extLst>
                  <a:ext uri="{0D108BD9-81ED-4DB2-BD59-A6C34878D82A}">
                    <a16:rowId xmlns:a16="http://schemas.microsoft.com/office/drawing/2014/main" val="3764787233"/>
                  </a:ext>
                </a:extLst>
              </a:tr>
              <a:tr h="370840">
                <a:tc>
                  <a:txBody>
                    <a:bodyPr/>
                    <a:lstStyle/>
                    <a:p>
                      <a:r>
                        <a:rPr lang="en-US" dirty="0"/>
                        <a:t>POBOX</a:t>
                      </a:r>
                    </a:p>
                  </a:txBody>
                  <a:tcPr/>
                </a:tc>
                <a:tc>
                  <a:txBody>
                    <a:bodyPr/>
                    <a:lstStyle/>
                    <a:p>
                      <a:r>
                        <a:rPr lang="en-US" dirty="0"/>
                        <a:t>CHAR10</a:t>
                      </a:r>
                    </a:p>
                  </a:txBody>
                  <a:tcPr/>
                </a:tc>
                <a:extLst>
                  <a:ext uri="{0D108BD9-81ED-4DB2-BD59-A6C34878D82A}">
                    <a16:rowId xmlns:a16="http://schemas.microsoft.com/office/drawing/2014/main" val="2534442733"/>
                  </a:ext>
                </a:extLst>
              </a:tr>
            </a:tbl>
          </a:graphicData>
        </a:graphic>
      </p:graphicFrame>
    </p:spTree>
    <p:extLst>
      <p:ext uri="{BB962C8B-B14F-4D97-AF65-F5344CB8AC3E}">
        <p14:creationId xmlns:p14="http://schemas.microsoft.com/office/powerpoint/2010/main" val="2507486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EPM Data Model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7B5DB7-3AB3-4065-8FDF-49509546C6FF}"/>
              </a:ext>
            </a:extLst>
          </p:cNvPr>
          <p:cNvSpPr txBox="1"/>
          <p:nvPr/>
        </p:nvSpPr>
        <p:spPr>
          <a:xfrm>
            <a:off x="261764" y="1145555"/>
            <a:ext cx="11668472" cy="923330"/>
          </a:xfrm>
          <a:prstGeom prst="rect">
            <a:avLst/>
          </a:prstGeom>
          <a:noFill/>
        </p:spPr>
        <p:txBody>
          <a:bodyPr wrap="square">
            <a:spAutoFit/>
          </a:bodyPr>
          <a:lstStyle/>
          <a:p>
            <a:pPr algn="just"/>
            <a:r>
              <a:rPr lang="en-US" b="0" i="0" dirty="0">
                <a:effectLst/>
                <a:latin typeface="Benton Sans"/>
              </a:rPr>
              <a:t>The EPM is a demo application which integrates many SAP NetWeaver technologies that are used by SAP S/4HANA applications. It is based on a common business process model and follows the business object (BO) paradigm to support a well-defined business logic</a:t>
            </a:r>
            <a:endParaRPr lang="en-US" dirty="0"/>
          </a:p>
        </p:txBody>
      </p:sp>
      <p:pic>
        <p:nvPicPr>
          <p:cNvPr id="8" name="Picture 7">
            <a:extLst>
              <a:ext uri="{FF2B5EF4-FFF2-40B4-BE49-F238E27FC236}">
                <a16:creationId xmlns:a16="http://schemas.microsoft.com/office/drawing/2014/main" id="{CDA330A7-D0A4-4ADA-B1EE-BF724706066E}"/>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072555" y="1985758"/>
            <a:ext cx="10259543" cy="4386977"/>
          </a:xfrm>
          <a:prstGeom prst="rect">
            <a:avLst/>
          </a:prstGeom>
        </p:spPr>
      </p:pic>
    </p:spTree>
    <p:extLst>
      <p:ext uri="{BB962C8B-B14F-4D97-AF65-F5344CB8AC3E}">
        <p14:creationId xmlns:p14="http://schemas.microsoft.com/office/powerpoint/2010/main" val="2723991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Explore the EPM Tables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3046988"/>
          </a:xfrm>
          <a:prstGeom prst="rect">
            <a:avLst/>
          </a:prstGeom>
          <a:noFill/>
        </p:spPr>
        <p:txBody>
          <a:bodyPr wrap="square" rtlCol="0">
            <a:spAutoFit/>
          </a:bodyPr>
          <a:lstStyle/>
          <a:p>
            <a:r>
              <a:rPr lang="en-US" sz="2400" dirty="0"/>
              <a:t>Find out common EPM Tables for</a:t>
            </a:r>
          </a:p>
          <a:p>
            <a:endParaRPr lang="en-US" sz="2400" dirty="0"/>
          </a:p>
          <a:p>
            <a:r>
              <a:rPr lang="en-US" sz="2400" dirty="0"/>
              <a:t>Business Partners</a:t>
            </a:r>
          </a:p>
          <a:p>
            <a:r>
              <a:rPr lang="en-US" sz="2400" dirty="0"/>
              <a:t>Addresses</a:t>
            </a:r>
          </a:p>
          <a:p>
            <a:r>
              <a:rPr lang="en-US" sz="2400" dirty="0"/>
              <a:t>Product</a:t>
            </a:r>
          </a:p>
          <a:p>
            <a:r>
              <a:rPr lang="en-US" sz="2400" dirty="0"/>
              <a:t>Product Texts</a:t>
            </a:r>
          </a:p>
          <a:p>
            <a:r>
              <a:rPr lang="en-US" sz="2400" dirty="0"/>
              <a:t>Orders</a:t>
            </a:r>
          </a:p>
          <a:p>
            <a:r>
              <a:rPr lang="en-US" sz="2400" dirty="0"/>
              <a:t>Order Items</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012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EB74BE-8011-4153-8F37-3BEF9C1F4CC0}"/>
              </a:ext>
            </a:extLst>
          </p:cNvPr>
          <p:cNvSpPr txBox="1"/>
          <p:nvPr/>
        </p:nvSpPr>
        <p:spPr>
          <a:xfrm>
            <a:off x="3512128" y="2507734"/>
            <a:ext cx="6174508" cy="1323439"/>
          </a:xfrm>
          <a:prstGeom prst="rect">
            <a:avLst/>
          </a:prstGeom>
          <a:noFill/>
        </p:spPr>
        <p:txBody>
          <a:bodyPr wrap="square">
            <a:spAutoFit/>
          </a:bodyPr>
          <a:lstStyle/>
          <a:p>
            <a:r>
              <a:rPr lang="en-US" sz="8000" b="1" dirty="0"/>
              <a:t>End of Day 1</a:t>
            </a:r>
          </a:p>
        </p:txBody>
      </p:sp>
    </p:spTree>
    <p:extLst>
      <p:ext uri="{BB962C8B-B14F-4D97-AF65-F5344CB8AC3E}">
        <p14:creationId xmlns:p14="http://schemas.microsoft.com/office/powerpoint/2010/main" val="3867772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spTree>
    <p:extLst>
      <p:ext uri="{BB962C8B-B14F-4D97-AF65-F5344CB8AC3E}">
        <p14:creationId xmlns:p14="http://schemas.microsoft.com/office/powerpoint/2010/main" val="1308118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42900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1026" name="Picture 2" descr="NetCom Logo">
            <a:hlinkClick r:id="rId4"/>
            <a:extLst>
              <a:ext uri="{FF2B5EF4-FFF2-40B4-BE49-F238E27FC236}">
                <a16:creationId xmlns:a16="http://schemas.microsoft.com/office/drawing/2014/main" id="{34F08958-BD91-40F1-923F-F5B6CC686CC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375" y="286325"/>
            <a:ext cx="4000079" cy="1073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2 Tier System</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A8E9ED13-64FD-4478-AAB1-627B37F0B2AC}"/>
              </a:ext>
            </a:extLst>
          </p:cNvPr>
          <p:cNvSpPr/>
          <p:nvPr/>
        </p:nvSpPr>
        <p:spPr>
          <a:xfrm>
            <a:off x="3454400" y="1126836"/>
            <a:ext cx="4590472" cy="1939636"/>
          </a:xfrm>
          <a:prstGeom prst="roundRect">
            <a:avLst/>
          </a:prstGeom>
          <a:solidFill>
            <a:schemeClr val="bg1">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a:t>User Interface</a:t>
            </a:r>
          </a:p>
        </p:txBody>
      </p:sp>
      <p:sp>
        <p:nvSpPr>
          <p:cNvPr id="7" name="Rectangle: Rounded Corners 6">
            <a:extLst>
              <a:ext uri="{FF2B5EF4-FFF2-40B4-BE49-F238E27FC236}">
                <a16:creationId xmlns:a16="http://schemas.microsoft.com/office/drawing/2014/main" id="{47B6785F-FC7B-470E-A259-236252D4FB55}"/>
              </a:ext>
            </a:extLst>
          </p:cNvPr>
          <p:cNvSpPr/>
          <p:nvPr/>
        </p:nvSpPr>
        <p:spPr>
          <a:xfrm>
            <a:off x="3454400" y="4354946"/>
            <a:ext cx="4590472" cy="1939636"/>
          </a:xfrm>
          <a:prstGeom prst="roundRect">
            <a:avLst/>
          </a:prstGeom>
          <a:solidFill>
            <a:schemeClr val="bg1">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a:t>Database</a:t>
            </a:r>
          </a:p>
        </p:txBody>
      </p:sp>
      <p:sp>
        <p:nvSpPr>
          <p:cNvPr id="9" name="Flowchart: Magnetic Disk 8">
            <a:extLst>
              <a:ext uri="{FF2B5EF4-FFF2-40B4-BE49-F238E27FC236}">
                <a16:creationId xmlns:a16="http://schemas.microsoft.com/office/drawing/2014/main" id="{18EB4D80-F0B8-4958-B6D9-E0A5F151ED2A}"/>
              </a:ext>
            </a:extLst>
          </p:cNvPr>
          <p:cNvSpPr/>
          <p:nvPr/>
        </p:nvSpPr>
        <p:spPr>
          <a:xfrm>
            <a:off x="7001164" y="5504873"/>
            <a:ext cx="895927" cy="789709"/>
          </a:xfrm>
          <a:prstGeom prst="flowChartMagneticDisk">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10" name="Arrow: Up-Down 9">
            <a:extLst>
              <a:ext uri="{FF2B5EF4-FFF2-40B4-BE49-F238E27FC236}">
                <a16:creationId xmlns:a16="http://schemas.microsoft.com/office/drawing/2014/main" id="{782C1808-020B-4227-A023-7A4B82248702}"/>
              </a:ext>
            </a:extLst>
          </p:cNvPr>
          <p:cNvSpPr/>
          <p:nvPr/>
        </p:nvSpPr>
        <p:spPr>
          <a:xfrm>
            <a:off x="5541818" y="3066472"/>
            <a:ext cx="350982" cy="1288474"/>
          </a:xfrm>
          <a:prstGeom prst="upDownArrow">
            <a:avLst/>
          </a:prstGeom>
          <a:solidFill>
            <a:schemeClr val="bg1">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6A20D812-F712-4CEA-BD54-B32C0CCDFE8F}"/>
              </a:ext>
            </a:extLst>
          </p:cNvPr>
          <p:cNvSpPr/>
          <p:nvPr/>
        </p:nvSpPr>
        <p:spPr>
          <a:xfrm>
            <a:off x="3953163" y="2382570"/>
            <a:ext cx="3592946" cy="48952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1: Application Logic</a:t>
            </a:r>
          </a:p>
        </p:txBody>
      </p:sp>
      <p:sp>
        <p:nvSpPr>
          <p:cNvPr id="12" name="Rectangle: Rounded Corners 11">
            <a:extLst>
              <a:ext uri="{FF2B5EF4-FFF2-40B4-BE49-F238E27FC236}">
                <a16:creationId xmlns:a16="http://schemas.microsoft.com/office/drawing/2014/main" id="{6694F8F6-042E-4354-8F84-452F528AAA1F}"/>
              </a:ext>
            </a:extLst>
          </p:cNvPr>
          <p:cNvSpPr/>
          <p:nvPr/>
        </p:nvSpPr>
        <p:spPr>
          <a:xfrm>
            <a:off x="3953163" y="4521406"/>
            <a:ext cx="3592946" cy="48952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2: Application Logic</a:t>
            </a:r>
          </a:p>
        </p:txBody>
      </p:sp>
      <p:sp>
        <p:nvSpPr>
          <p:cNvPr id="14" name="Speech Bubble: Rectangle with Corners Rounded 13">
            <a:extLst>
              <a:ext uri="{FF2B5EF4-FFF2-40B4-BE49-F238E27FC236}">
                <a16:creationId xmlns:a16="http://schemas.microsoft.com/office/drawing/2014/main" id="{CEA3BD9B-92DF-4468-8A7A-17FC0F4C303A}"/>
              </a:ext>
            </a:extLst>
          </p:cNvPr>
          <p:cNvSpPr/>
          <p:nvPr/>
        </p:nvSpPr>
        <p:spPr>
          <a:xfrm>
            <a:off x="8663710" y="1293090"/>
            <a:ext cx="1459346" cy="1089479"/>
          </a:xfrm>
          <a:prstGeom prst="wedgeRoundRectCallout">
            <a:avLst>
              <a:gd name="adj1" fmla="val -133592"/>
              <a:gd name="adj2" fmla="val 60867"/>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Fat Client</a:t>
            </a:r>
          </a:p>
          <a:p>
            <a:pPr marL="285750" indent="-285750">
              <a:buFontTx/>
              <a:buChar char="-"/>
            </a:pPr>
            <a:r>
              <a:rPr lang="en-US" dirty="0"/>
              <a:t>Costly</a:t>
            </a:r>
          </a:p>
          <a:p>
            <a:pPr marL="285750" indent="-285750">
              <a:buFontTx/>
              <a:buChar char="-"/>
            </a:pPr>
            <a:r>
              <a:rPr lang="en-US" dirty="0"/>
              <a:t>Fast</a:t>
            </a:r>
          </a:p>
        </p:txBody>
      </p:sp>
      <p:sp>
        <p:nvSpPr>
          <p:cNvPr id="15" name="Speech Bubble: Rectangle with Corners Rounded 14">
            <a:extLst>
              <a:ext uri="{FF2B5EF4-FFF2-40B4-BE49-F238E27FC236}">
                <a16:creationId xmlns:a16="http://schemas.microsoft.com/office/drawing/2014/main" id="{3D586B91-38DD-4ED0-A7A6-CB31F2E190C6}"/>
              </a:ext>
            </a:extLst>
          </p:cNvPr>
          <p:cNvSpPr/>
          <p:nvPr/>
        </p:nvSpPr>
        <p:spPr>
          <a:xfrm>
            <a:off x="8755634" y="3569853"/>
            <a:ext cx="2411129" cy="1089479"/>
          </a:xfrm>
          <a:prstGeom prst="wedgeRoundRectCallout">
            <a:avLst>
              <a:gd name="adj1" fmla="val -102180"/>
              <a:gd name="adj2" fmla="val 4730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thin Client</a:t>
            </a:r>
          </a:p>
          <a:p>
            <a:pPr marL="285750" indent="-285750">
              <a:buFontTx/>
              <a:buChar char="-"/>
            </a:pPr>
            <a:r>
              <a:rPr lang="en-US" dirty="0"/>
              <a:t>Less Costly</a:t>
            </a:r>
          </a:p>
          <a:p>
            <a:pPr marL="285750" indent="-285750">
              <a:buFontTx/>
              <a:buChar char="-"/>
            </a:pPr>
            <a:r>
              <a:rPr lang="en-US" dirty="0"/>
              <a:t>Over-Loaded</a:t>
            </a:r>
          </a:p>
        </p:txBody>
      </p:sp>
      <p:pic>
        <p:nvPicPr>
          <p:cNvPr id="17" name="Picture 2" descr="Laptop User Icon of Flat style - Available in SVG, PNG, EPS, AI &amp; Icon fonts">
            <a:extLst>
              <a:ext uri="{FF2B5EF4-FFF2-40B4-BE49-F238E27FC236}">
                <a16:creationId xmlns:a16="http://schemas.microsoft.com/office/drawing/2014/main" id="{2477E6AB-5103-4A3F-B2C1-C2B5AA061BD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84728" y="982563"/>
            <a:ext cx="2235200" cy="2235200"/>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Left-Right 17">
            <a:extLst>
              <a:ext uri="{FF2B5EF4-FFF2-40B4-BE49-F238E27FC236}">
                <a16:creationId xmlns:a16="http://schemas.microsoft.com/office/drawing/2014/main" id="{13C5BC83-0E02-4D03-808F-97ADD2E18C8E}"/>
              </a:ext>
            </a:extLst>
          </p:cNvPr>
          <p:cNvSpPr/>
          <p:nvPr/>
        </p:nvSpPr>
        <p:spPr>
          <a:xfrm>
            <a:off x="2355273" y="1828387"/>
            <a:ext cx="1099127" cy="406400"/>
          </a:xfrm>
          <a:prstGeom prst="leftRightArrow">
            <a:avLst/>
          </a:prstGeom>
          <a:solidFill>
            <a:schemeClr val="bg1">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35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b="0" i="0" dirty="0">
                <a:effectLst/>
                <a:latin typeface="Arial" panose="020B0604020202020204" pitchFamily="34" charset="0"/>
              </a:rPr>
              <a:t>SAP at a Glance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2308324"/>
          </a:xfrm>
          <a:prstGeom prst="rect">
            <a:avLst/>
          </a:prstGeom>
          <a:noFill/>
        </p:spPr>
        <p:txBody>
          <a:bodyPr wrap="square" rtlCol="0">
            <a:spAutoFit/>
          </a:bodyPr>
          <a:lstStyle/>
          <a:p>
            <a:pPr algn="just"/>
            <a:r>
              <a:rPr lang="en-US" sz="2400" b="0" i="0" dirty="0">
                <a:solidFill>
                  <a:srgbClr val="000000"/>
                </a:solidFill>
                <a:effectLst/>
                <a:latin typeface="Arial" panose="020B0604020202020204" pitchFamily="34" charset="0"/>
              </a:rPr>
              <a:t>SAP is known worldwide for its unique innovations that help the customers run their business with high efficiency. Some of its facts and figures stand as follows −</a:t>
            </a:r>
          </a:p>
          <a:p>
            <a:pPr algn="just"/>
            <a:endParaRPr lang="en-US" sz="2400" b="0" i="0" dirty="0">
              <a:solidFill>
                <a:srgbClr val="000000"/>
              </a:solidFill>
              <a:effectLst/>
              <a:latin typeface="Arial" panose="020B0604020202020204" pitchFamily="34" charset="0"/>
            </a:endParaRPr>
          </a:p>
          <a:p>
            <a:pPr algn="just">
              <a:buFont typeface="Arial" panose="020B0604020202020204" pitchFamily="34" charset="0"/>
              <a:buChar char="•"/>
            </a:pPr>
            <a:r>
              <a:rPr lang="en-US" sz="2400" b="0" i="0" dirty="0">
                <a:solidFill>
                  <a:srgbClr val="000000"/>
                </a:solidFill>
                <a:effectLst/>
                <a:latin typeface="Arial" panose="020B0604020202020204" pitchFamily="34" charset="0"/>
              </a:rPr>
              <a:t>More than 263,000 customers in 188 countries.</a:t>
            </a:r>
          </a:p>
          <a:p>
            <a:pPr algn="just">
              <a:buFont typeface="Arial" panose="020B0604020202020204" pitchFamily="34" charset="0"/>
              <a:buChar char="•"/>
            </a:pPr>
            <a:r>
              <a:rPr lang="en-US" sz="2400" b="0" i="0" dirty="0">
                <a:solidFill>
                  <a:srgbClr val="000000"/>
                </a:solidFill>
                <a:effectLst/>
                <a:latin typeface="Arial" panose="020B0604020202020204" pitchFamily="34" charset="0"/>
              </a:rPr>
              <a:t>More than 68,800 employees in more than 130 countries.</a:t>
            </a:r>
          </a:p>
          <a:p>
            <a:pPr algn="just"/>
            <a:endParaRPr lang="en-US" sz="2400" b="0" i="0" dirty="0">
              <a:solidFill>
                <a:srgbClr val="000000"/>
              </a:solidFill>
              <a:effectLst/>
              <a:latin typeface="Arial" panose="020B0604020202020204" pitchFamily="34" charset="0"/>
            </a:endParaRP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Sap fast facts">
            <a:extLst>
              <a:ext uri="{FF2B5EF4-FFF2-40B4-BE49-F238E27FC236}">
                <a16:creationId xmlns:a16="http://schemas.microsoft.com/office/drawing/2014/main" id="{8DA9B9E8-AFED-4B2C-880F-5797002A2E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215" b="6068"/>
          <a:stretch/>
        </p:blipFill>
        <p:spPr bwMode="auto">
          <a:xfrm>
            <a:off x="2070268" y="2918690"/>
            <a:ext cx="8637504" cy="3440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87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Introducing 3-tier</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3"/>
            <a:extLst>
              <a:ext uri="{FF2B5EF4-FFF2-40B4-BE49-F238E27FC236}">
                <a16:creationId xmlns:a16="http://schemas.microsoft.com/office/drawing/2014/main" id="{2B8D59D5-A57D-4846-863C-31591ACCF19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6157B014-8FF9-40B2-864F-B48BDCBFB527}"/>
              </a:ext>
            </a:extLst>
          </p:cNvPr>
          <p:cNvSpPr/>
          <p:nvPr/>
        </p:nvSpPr>
        <p:spPr>
          <a:xfrm>
            <a:off x="3454400" y="1126836"/>
            <a:ext cx="4590472" cy="1061359"/>
          </a:xfrm>
          <a:prstGeom prst="roundRect">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a:t>User Interface</a:t>
            </a:r>
          </a:p>
          <a:p>
            <a:pPr algn="ctr"/>
            <a:r>
              <a:rPr lang="en-US" b="1" dirty="0"/>
              <a:t>Presentation Layer</a:t>
            </a:r>
          </a:p>
        </p:txBody>
      </p:sp>
      <p:sp>
        <p:nvSpPr>
          <p:cNvPr id="7" name="Rectangle: Rounded Corners 6">
            <a:extLst>
              <a:ext uri="{FF2B5EF4-FFF2-40B4-BE49-F238E27FC236}">
                <a16:creationId xmlns:a16="http://schemas.microsoft.com/office/drawing/2014/main" id="{AD6922A5-4AA0-4B06-B003-E35D32CB2A81}"/>
              </a:ext>
            </a:extLst>
          </p:cNvPr>
          <p:cNvSpPr/>
          <p:nvPr/>
        </p:nvSpPr>
        <p:spPr>
          <a:xfrm>
            <a:off x="3426690" y="5487223"/>
            <a:ext cx="4507345" cy="1061359"/>
          </a:xfrm>
          <a:prstGeom prst="roundRect">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a:t>Database </a:t>
            </a:r>
          </a:p>
          <a:p>
            <a:pPr algn="ctr"/>
            <a:r>
              <a:rPr lang="en-US" b="1" dirty="0"/>
              <a:t>Layer</a:t>
            </a:r>
          </a:p>
        </p:txBody>
      </p:sp>
      <p:sp>
        <p:nvSpPr>
          <p:cNvPr id="9" name="Arrow: Up-Down 8">
            <a:extLst>
              <a:ext uri="{FF2B5EF4-FFF2-40B4-BE49-F238E27FC236}">
                <a16:creationId xmlns:a16="http://schemas.microsoft.com/office/drawing/2014/main" id="{7C3FF099-7890-419C-ABA5-C909FA2746C0}"/>
              </a:ext>
            </a:extLst>
          </p:cNvPr>
          <p:cNvSpPr/>
          <p:nvPr/>
        </p:nvSpPr>
        <p:spPr>
          <a:xfrm>
            <a:off x="5556785" y="4669805"/>
            <a:ext cx="354487" cy="817417"/>
          </a:xfrm>
          <a:prstGeom prst="upDownArrow">
            <a:avLst/>
          </a:prstGeom>
          <a:solidFill>
            <a:schemeClr val="bg1">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Arrow: Up-Down 10">
            <a:extLst>
              <a:ext uri="{FF2B5EF4-FFF2-40B4-BE49-F238E27FC236}">
                <a16:creationId xmlns:a16="http://schemas.microsoft.com/office/drawing/2014/main" id="{8CF76FCE-8C26-456C-9150-48F085F583C3}"/>
              </a:ext>
            </a:extLst>
          </p:cNvPr>
          <p:cNvSpPr/>
          <p:nvPr/>
        </p:nvSpPr>
        <p:spPr>
          <a:xfrm>
            <a:off x="5553281" y="2202874"/>
            <a:ext cx="354487" cy="817417"/>
          </a:xfrm>
          <a:prstGeom prst="upDownArrow">
            <a:avLst/>
          </a:prstGeom>
          <a:solidFill>
            <a:schemeClr val="bg1">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644C5A67-BFAA-4EF8-BCF4-939541FDBC11}"/>
              </a:ext>
            </a:extLst>
          </p:cNvPr>
          <p:cNvSpPr/>
          <p:nvPr/>
        </p:nvSpPr>
        <p:spPr>
          <a:xfrm>
            <a:off x="2507033" y="3005612"/>
            <a:ext cx="6446982" cy="1649513"/>
          </a:xfrm>
          <a:prstGeom prst="roundRect">
            <a:avLst/>
          </a:prstGeom>
          <a:solidFill>
            <a:schemeClr val="bg1">
              <a:lumMod val="6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SAP System</a:t>
            </a:r>
          </a:p>
          <a:p>
            <a:pPr algn="ctr"/>
            <a:r>
              <a:rPr lang="en-US" b="1" dirty="0"/>
              <a:t>Application Layer </a:t>
            </a:r>
          </a:p>
        </p:txBody>
      </p:sp>
      <p:graphicFrame>
        <p:nvGraphicFramePr>
          <p:cNvPr id="14" name="Table 14">
            <a:extLst>
              <a:ext uri="{FF2B5EF4-FFF2-40B4-BE49-F238E27FC236}">
                <a16:creationId xmlns:a16="http://schemas.microsoft.com/office/drawing/2014/main" id="{3F72163A-E4C1-4572-9533-35F925085B21}"/>
              </a:ext>
            </a:extLst>
          </p:cNvPr>
          <p:cNvGraphicFramePr>
            <a:graphicFrameLocks noGrp="1"/>
          </p:cNvGraphicFramePr>
          <p:nvPr>
            <p:extLst>
              <p:ext uri="{D42A27DB-BD31-4B8C-83A1-F6EECF244321}">
                <p14:modId xmlns:p14="http://schemas.microsoft.com/office/powerpoint/2010/main" val="2090332785"/>
              </p:ext>
            </p:extLst>
          </p:nvPr>
        </p:nvGraphicFramePr>
        <p:xfrm>
          <a:off x="6410037" y="5731164"/>
          <a:ext cx="1034472" cy="713129"/>
        </p:xfrm>
        <a:graphic>
          <a:graphicData uri="http://schemas.openxmlformats.org/drawingml/2006/table">
            <a:tbl>
              <a:tblPr firstRow="1" bandRow="1">
                <a:tableStyleId>{073A0DAA-6AF3-43AB-8588-CEC1D06C72B9}</a:tableStyleId>
              </a:tblPr>
              <a:tblGrid>
                <a:gridCol w="344824">
                  <a:extLst>
                    <a:ext uri="{9D8B030D-6E8A-4147-A177-3AD203B41FA5}">
                      <a16:colId xmlns:a16="http://schemas.microsoft.com/office/drawing/2014/main" val="2781007000"/>
                    </a:ext>
                  </a:extLst>
                </a:gridCol>
                <a:gridCol w="344824">
                  <a:extLst>
                    <a:ext uri="{9D8B030D-6E8A-4147-A177-3AD203B41FA5}">
                      <a16:colId xmlns:a16="http://schemas.microsoft.com/office/drawing/2014/main" val="1413877083"/>
                    </a:ext>
                  </a:extLst>
                </a:gridCol>
                <a:gridCol w="344824">
                  <a:extLst>
                    <a:ext uri="{9D8B030D-6E8A-4147-A177-3AD203B41FA5}">
                      <a16:colId xmlns:a16="http://schemas.microsoft.com/office/drawing/2014/main" val="3422911727"/>
                    </a:ext>
                  </a:extLst>
                </a:gridCol>
              </a:tblGrid>
              <a:tr h="198763">
                <a:tc>
                  <a:txBody>
                    <a:bodyPr/>
                    <a:lstStyle/>
                    <a:p>
                      <a:endParaRPr lang="en-US" sz="100" dirty="0"/>
                    </a:p>
                  </a:txBody>
                  <a:tcPr/>
                </a:tc>
                <a:tc>
                  <a:txBody>
                    <a:bodyPr/>
                    <a:lstStyle/>
                    <a:p>
                      <a:endParaRPr lang="en-US" sz="100" dirty="0"/>
                    </a:p>
                  </a:txBody>
                  <a:tcPr/>
                </a:tc>
                <a:tc>
                  <a:txBody>
                    <a:bodyPr/>
                    <a:lstStyle/>
                    <a:p>
                      <a:endParaRPr lang="en-US" sz="100"/>
                    </a:p>
                  </a:txBody>
                  <a:tcPr/>
                </a:tc>
                <a:extLst>
                  <a:ext uri="{0D108BD9-81ED-4DB2-BD59-A6C34878D82A}">
                    <a16:rowId xmlns:a16="http://schemas.microsoft.com/office/drawing/2014/main" val="352197352"/>
                  </a:ext>
                </a:extLst>
              </a:tr>
              <a:tr h="198763">
                <a:tc>
                  <a:txBody>
                    <a:bodyPr/>
                    <a:lstStyle/>
                    <a:p>
                      <a:endParaRPr lang="en-US" sz="100" dirty="0"/>
                    </a:p>
                  </a:txBody>
                  <a:tcPr/>
                </a:tc>
                <a:tc>
                  <a:txBody>
                    <a:bodyPr/>
                    <a:lstStyle/>
                    <a:p>
                      <a:endParaRPr lang="en-US" sz="100" dirty="0"/>
                    </a:p>
                  </a:txBody>
                  <a:tcPr/>
                </a:tc>
                <a:tc>
                  <a:txBody>
                    <a:bodyPr/>
                    <a:lstStyle/>
                    <a:p>
                      <a:endParaRPr lang="en-US" sz="100" dirty="0"/>
                    </a:p>
                  </a:txBody>
                  <a:tcPr/>
                </a:tc>
                <a:extLst>
                  <a:ext uri="{0D108BD9-81ED-4DB2-BD59-A6C34878D82A}">
                    <a16:rowId xmlns:a16="http://schemas.microsoft.com/office/drawing/2014/main" val="2362215921"/>
                  </a:ext>
                </a:extLst>
              </a:tr>
              <a:tr h="0">
                <a:tc>
                  <a:txBody>
                    <a:bodyPr/>
                    <a:lstStyle/>
                    <a:p>
                      <a:endParaRPr lang="en-US" sz="100"/>
                    </a:p>
                  </a:txBody>
                  <a:tcPr/>
                </a:tc>
                <a:tc>
                  <a:txBody>
                    <a:bodyPr/>
                    <a:lstStyle/>
                    <a:p>
                      <a:endParaRPr lang="en-US" sz="100" dirty="0"/>
                    </a:p>
                  </a:txBody>
                  <a:tcPr/>
                </a:tc>
                <a:tc>
                  <a:txBody>
                    <a:bodyPr/>
                    <a:lstStyle/>
                    <a:p>
                      <a:endParaRPr lang="en-US" sz="100" dirty="0"/>
                    </a:p>
                  </a:txBody>
                  <a:tcPr/>
                </a:tc>
                <a:extLst>
                  <a:ext uri="{0D108BD9-81ED-4DB2-BD59-A6C34878D82A}">
                    <a16:rowId xmlns:a16="http://schemas.microsoft.com/office/drawing/2014/main" val="3982221023"/>
                  </a:ext>
                </a:extLst>
              </a:tr>
              <a:tr h="198763">
                <a:tc>
                  <a:txBody>
                    <a:bodyPr/>
                    <a:lstStyle/>
                    <a:p>
                      <a:endParaRPr lang="en-US" sz="100"/>
                    </a:p>
                  </a:txBody>
                  <a:tcPr/>
                </a:tc>
                <a:tc>
                  <a:txBody>
                    <a:bodyPr/>
                    <a:lstStyle/>
                    <a:p>
                      <a:endParaRPr lang="en-US" sz="100"/>
                    </a:p>
                  </a:txBody>
                  <a:tcPr/>
                </a:tc>
                <a:tc>
                  <a:txBody>
                    <a:bodyPr/>
                    <a:lstStyle/>
                    <a:p>
                      <a:endParaRPr lang="en-US" sz="100" dirty="0"/>
                    </a:p>
                  </a:txBody>
                  <a:tcPr/>
                </a:tc>
                <a:extLst>
                  <a:ext uri="{0D108BD9-81ED-4DB2-BD59-A6C34878D82A}">
                    <a16:rowId xmlns:a16="http://schemas.microsoft.com/office/drawing/2014/main" val="4183812264"/>
                  </a:ext>
                </a:extLst>
              </a:tr>
            </a:tbl>
          </a:graphicData>
        </a:graphic>
      </p:graphicFrame>
      <p:graphicFrame>
        <p:nvGraphicFramePr>
          <p:cNvPr id="17" name="Table 14">
            <a:extLst>
              <a:ext uri="{FF2B5EF4-FFF2-40B4-BE49-F238E27FC236}">
                <a16:creationId xmlns:a16="http://schemas.microsoft.com/office/drawing/2014/main" id="{FE0AC483-2F8F-4EF4-B881-0D5AB5901D3A}"/>
              </a:ext>
            </a:extLst>
          </p:cNvPr>
          <p:cNvGraphicFramePr>
            <a:graphicFrameLocks noGrp="1"/>
          </p:cNvGraphicFramePr>
          <p:nvPr>
            <p:extLst>
              <p:ext uri="{D42A27DB-BD31-4B8C-83A1-F6EECF244321}">
                <p14:modId xmlns:p14="http://schemas.microsoft.com/office/powerpoint/2010/main" val="3839670979"/>
              </p:ext>
            </p:extLst>
          </p:nvPr>
        </p:nvGraphicFramePr>
        <p:xfrm>
          <a:off x="6562437" y="5883564"/>
          <a:ext cx="1034472" cy="713129"/>
        </p:xfrm>
        <a:graphic>
          <a:graphicData uri="http://schemas.openxmlformats.org/drawingml/2006/table">
            <a:tbl>
              <a:tblPr firstRow="1" bandRow="1">
                <a:tableStyleId>{073A0DAA-6AF3-43AB-8588-CEC1D06C72B9}</a:tableStyleId>
              </a:tblPr>
              <a:tblGrid>
                <a:gridCol w="344824">
                  <a:extLst>
                    <a:ext uri="{9D8B030D-6E8A-4147-A177-3AD203B41FA5}">
                      <a16:colId xmlns:a16="http://schemas.microsoft.com/office/drawing/2014/main" val="2781007000"/>
                    </a:ext>
                  </a:extLst>
                </a:gridCol>
                <a:gridCol w="344824">
                  <a:extLst>
                    <a:ext uri="{9D8B030D-6E8A-4147-A177-3AD203B41FA5}">
                      <a16:colId xmlns:a16="http://schemas.microsoft.com/office/drawing/2014/main" val="1413877083"/>
                    </a:ext>
                  </a:extLst>
                </a:gridCol>
                <a:gridCol w="344824">
                  <a:extLst>
                    <a:ext uri="{9D8B030D-6E8A-4147-A177-3AD203B41FA5}">
                      <a16:colId xmlns:a16="http://schemas.microsoft.com/office/drawing/2014/main" val="3422911727"/>
                    </a:ext>
                  </a:extLst>
                </a:gridCol>
              </a:tblGrid>
              <a:tr h="198763">
                <a:tc>
                  <a:txBody>
                    <a:bodyPr/>
                    <a:lstStyle/>
                    <a:p>
                      <a:endParaRPr lang="en-US" sz="100" dirty="0"/>
                    </a:p>
                  </a:txBody>
                  <a:tcPr/>
                </a:tc>
                <a:tc>
                  <a:txBody>
                    <a:bodyPr/>
                    <a:lstStyle/>
                    <a:p>
                      <a:endParaRPr lang="en-US" sz="100" dirty="0"/>
                    </a:p>
                  </a:txBody>
                  <a:tcPr/>
                </a:tc>
                <a:tc>
                  <a:txBody>
                    <a:bodyPr/>
                    <a:lstStyle/>
                    <a:p>
                      <a:endParaRPr lang="en-US" sz="100"/>
                    </a:p>
                  </a:txBody>
                  <a:tcPr/>
                </a:tc>
                <a:extLst>
                  <a:ext uri="{0D108BD9-81ED-4DB2-BD59-A6C34878D82A}">
                    <a16:rowId xmlns:a16="http://schemas.microsoft.com/office/drawing/2014/main" val="352197352"/>
                  </a:ext>
                </a:extLst>
              </a:tr>
              <a:tr h="198763">
                <a:tc>
                  <a:txBody>
                    <a:bodyPr/>
                    <a:lstStyle/>
                    <a:p>
                      <a:endParaRPr lang="en-US" sz="100" dirty="0"/>
                    </a:p>
                  </a:txBody>
                  <a:tcPr/>
                </a:tc>
                <a:tc>
                  <a:txBody>
                    <a:bodyPr/>
                    <a:lstStyle/>
                    <a:p>
                      <a:endParaRPr lang="en-US" sz="100" dirty="0"/>
                    </a:p>
                  </a:txBody>
                  <a:tcPr/>
                </a:tc>
                <a:tc>
                  <a:txBody>
                    <a:bodyPr/>
                    <a:lstStyle/>
                    <a:p>
                      <a:endParaRPr lang="en-US" sz="100" dirty="0"/>
                    </a:p>
                  </a:txBody>
                  <a:tcPr/>
                </a:tc>
                <a:extLst>
                  <a:ext uri="{0D108BD9-81ED-4DB2-BD59-A6C34878D82A}">
                    <a16:rowId xmlns:a16="http://schemas.microsoft.com/office/drawing/2014/main" val="2362215921"/>
                  </a:ext>
                </a:extLst>
              </a:tr>
              <a:tr h="0">
                <a:tc>
                  <a:txBody>
                    <a:bodyPr/>
                    <a:lstStyle/>
                    <a:p>
                      <a:endParaRPr lang="en-US" sz="100"/>
                    </a:p>
                  </a:txBody>
                  <a:tcPr/>
                </a:tc>
                <a:tc>
                  <a:txBody>
                    <a:bodyPr/>
                    <a:lstStyle/>
                    <a:p>
                      <a:endParaRPr lang="en-US" sz="100" dirty="0"/>
                    </a:p>
                  </a:txBody>
                  <a:tcPr/>
                </a:tc>
                <a:tc>
                  <a:txBody>
                    <a:bodyPr/>
                    <a:lstStyle/>
                    <a:p>
                      <a:endParaRPr lang="en-US" sz="100" dirty="0"/>
                    </a:p>
                  </a:txBody>
                  <a:tcPr/>
                </a:tc>
                <a:extLst>
                  <a:ext uri="{0D108BD9-81ED-4DB2-BD59-A6C34878D82A}">
                    <a16:rowId xmlns:a16="http://schemas.microsoft.com/office/drawing/2014/main" val="3982221023"/>
                  </a:ext>
                </a:extLst>
              </a:tr>
              <a:tr h="198763">
                <a:tc>
                  <a:txBody>
                    <a:bodyPr/>
                    <a:lstStyle/>
                    <a:p>
                      <a:endParaRPr lang="en-US" sz="100"/>
                    </a:p>
                  </a:txBody>
                  <a:tcPr/>
                </a:tc>
                <a:tc>
                  <a:txBody>
                    <a:bodyPr/>
                    <a:lstStyle/>
                    <a:p>
                      <a:endParaRPr lang="en-US" sz="100"/>
                    </a:p>
                  </a:txBody>
                  <a:tcPr/>
                </a:tc>
                <a:tc>
                  <a:txBody>
                    <a:bodyPr/>
                    <a:lstStyle/>
                    <a:p>
                      <a:endParaRPr lang="en-US" sz="100" dirty="0"/>
                    </a:p>
                  </a:txBody>
                  <a:tcPr/>
                </a:tc>
                <a:extLst>
                  <a:ext uri="{0D108BD9-81ED-4DB2-BD59-A6C34878D82A}">
                    <a16:rowId xmlns:a16="http://schemas.microsoft.com/office/drawing/2014/main" val="4183812264"/>
                  </a:ext>
                </a:extLst>
              </a:tr>
            </a:tbl>
          </a:graphicData>
        </a:graphic>
      </p:graphicFrame>
      <p:graphicFrame>
        <p:nvGraphicFramePr>
          <p:cNvPr id="19" name="Table 14">
            <a:extLst>
              <a:ext uri="{FF2B5EF4-FFF2-40B4-BE49-F238E27FC236}">
                <a16:creationId xmlns:a16="http://schemas.microsoft.com/office/drawing/2014/main" id="{B655AAA2-941E-45F0-AEBA-6C6AAFE28F19}"/>
              </a:ext>
            </a:extLst>
          </p:cNvPr>
          <p:cNvGraphicFramePr>
            <a:graphicFrameLocks noGrp="1"/>
          </p:cNvGraphicFramePr>
          <p:nvPr>
            <p:extLst>
              <p:ext uri="{D42A27DB-BD31-4B8C-83A1-F6EECF244321}">
                <p14:modId xmlns:p14="http://schemas.microsoft.com/office/powerpoint/2010/main" val="3839670979"/>
              </p:ext>
            </p:extLst>
          </p:nvPr>
        </p:nvGraphicFramePr>
        <p:xfrm>
          <a:off x="6714837" y="6035964"/>
          <a:ext cx="1034472" cy="713129"/>
        </p:xfrm>
        <a:graphic>
          <a:graphicData uri="http://schemas.openxmlformats.org/drawingml/2006/table">
            <a:tbl>
              <a:tblPr firstRow="1" bandRow="1">
                <a:tableStyleId>{073A0DAA-6AF3-43AB-8588-CEC1D06C72B9}</a:tableStyleId>
              </a:tblPr>
              <a:tblGrid>
                <a:gridCol w="344824">
                  <a:extLst>
                    <a:ext uri="{9D8B030D-6E8A-4147-A177-3AD203B41FA5}">
                      <a16:colId xmlns:a16="http://schemas.microsoft.com/office/drawing/2014/main" val="2781007000"/>
                    </a:ext>
                  </a:extLst>
                </a:gridCol>
                <a:gridCol w="344824">
                  <a:extLst>
                    <a:ext uri="{9D8B030D-6E8A-4147-A177-3AD203B41FA5}">
                      <a16:colId xmlns:a16="http://schemas.microsoft.com/office/drawing/2014/main" val="1413877083"/>
                    </a:ext>
                  </a:extLst>
                </a:gridCol>
                <a:gridCol w="344824">
                  <a:extLst>
                    <a:ext uri="{9D8B030D-6E8A-4147-A177-3AD203B41FA5}">
                      <a16:colId xmlns:a16="http://schemas.microsoft.com/office/drawing/2014/main" val="3422911727"/>
                    </a:ext>
                  </a:extLst>
                </a:gridCol>
              </a:tblGrid>
              <a:tr h="198763">
                <a:tc>
                  <a:txBody>
                    <a:bodyPr/>
                    <a:lstStyle/>
                    <a:p>
                      <a:endParaRPr lang="en-US" sz="100" dirty="0"/>
                    </a:p>
                  </a:txBody>
                  <a:tcPr/>
                </a:tc>
                <a:tc>
                  <a:txBody>
                    <a:bodyPr/>
                    <a:lstStyle/>
                    <a:p>
                      <a:endParaRPr lang="en-US" sz="100" dirty="0"/>
                    </a:p>
                  </a:txBody>
                  <a:tcPr/>
                </a:tc>
                <a:tc>
                  <a:txBody>
                    <a:bodyPr/>
                    <a:lstStyle/>
                    <a:p>
                      <a:endParaRPr lang="en-US" sz="100"/>
                    </a:p>
                  </a:txBody>
                  <a:tcPr/>
                </a:tc>
                <a:extLst>
                  <a:ext uri="{0D108BD9-81ED-4DB2-BD59-A6C34878D82A}">
                    <a16:rowId xmlns:a16="http://schemas.microsoft.com/office/drawing/2014/main" val="352197352"/>
                  </a:ext>
                </a:extLst>
              </a:tr>
              <a:tr h="198763">
                <a:tc>
                  <a:txBody>
                    <a:bodyPr/>
                    <a:lstStyle/>
                    <a:p>
                      <a:endParaRPr lang="en-US" sz="100" dirty="0"/>
                    </a:p>
                  </a:txBody>
                  <a:tcPr/>
                </a:tc>
                <a:tc>
                  <a:txBody>
                    <a:bodyPr/>
                    <a:lstStyle/>
                    <a:p>
                      <a:endParaRPr lang="en-US" sz="100" dirty="0"/>
                    </a:p>
                  </a:txBody>
                  <a:tcPr/>
                </a:tc>
                <a:tc>
                  <a:txBody>
                    <a:bodyPr/>
                    <a:lstStyle/>
                    <a:p>
                      <a:endParaRPr lang="en-US" sz="100" dirty="0"/>
                    </a:p>
                  </a:txBody>
                  <a:tcPr/>
                </a:tc>
                <a:extLst>
                  <a:ext uri="{0D108BD9-81ED-4DB2-BD59-A6C34878D82A}">
                    <a16:rowId xmlns:a16="http://schemas.microsoft.com/office/drawing/2014/main" val="2362215921"/>
                  </a:ext>
                </a:extLst>
              </a:tr>
              <a:tr h="0">
                <a:tc>
                  <a:txBody>
                    <a:bodyPr/>
                    <a:lstStyle/>
                    <a:p>
                      <a:endParaRPr lang="en-US" sz="100"/>
                    </a:p>
                  </a:txBody>
                  <a:tcPr/>
                </a:tc>
                <a:tc>
                  <a:txBody>
                    <a:bodyPr/>
                    <a:lstStyle/>
                    <a:p>
                      <a:endParaRPr lang="en-US" sz="100" dirty="0"/>
                    </a:p>
                  </a:txBody>
                  <a:tcPr/>
                </a:tc>
                <a:tc>
                  <a:txBody>
                    <a:bodyPr/>
                    <a:lstStyle/>
                    <a:p>
                      <a:endParaRPr lang="en-US" sz="100" dirty="0"/>
                    </a:p>
                  </a:txBody>
                  <a:tcPr/>
                </a:tc>
                <a:extLst>
                  <a:ext uri="{0D108BD9-81ED-4DB2-BD59-A6C34878D82A}">
                    <a16:rowId xmlns:a16="http://schemas.microsoft.com/office/drawing/2014/main" val="3982221023"/>
                  </a:ext>
                </a:extLst>
              </a:tr>
              <a:tr h="198763">
                <a:tc>
                  <a:txBody>
                    <a:bodyPr/>
                    <a:lstStyle/>
                    <a:p>
                      <a:endParaRPr lang="en-US" sz="100"/>
                    </a:p>
                  </a:txBody>
                  <a:tcPr/>
                </a:tc>
                <a:tc>
                  <a:txBody>
                    <a:bodyPr/>
                    <a:lstStyle/>
                    <a:p>
                      <a:endParaRPr lang="en-US" sz="100"/>
                    </a:p>
                  </a:txBody>
                  <a:tcPr/>
                </a:tc>
                <a:tc>
                  <a:txBody>
                    <a:bodyPr/>
                    <a:lstStyle/>
                    <a:p>
                      <a:endParaRPr lang="en-US" sz="100" dirty="0"/>
                    </a:p>
                  </a:txBody>
                  <a:tcPr/>
                </a:tc>
                <a:extLst>
                  <a:ext uri="{0D108BD9-81ED-4DB2-BD59-A6C34878D82A}">
                    <a16:rowId xmlns:a16="http://schemas.microsoft.com/office/drawing/2014/main" val="4183812264"/>
                  </a:ext>
                </a:extLst>
              </a:tr>
            </a:tbl>
          </a:graphicData>
        </a:graphic>
      </p:graphicFrame>
      <p:pic>
        <p:nvPicPr>
          <p:cNvPr id="3078" name="Picture 6" descr="Download Design Ppt Data Gear Icon Download HQ PNG HQ PNG Image | FreePNGImg">
            <a:extLst>
              <a:ext uri="{FF2B5EF4-FFF2-40B4-BE49-F238E27FC236}">
                <a16:creationId xmlns:a16="http://schemas.microsoft.com/office/drawing/2014/main" id="{E37EF010-FE83-4B40-9169-C77CCEB0F076}"/>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232073" y="3367481"/>
            <a:ext cx="1575540" cy="123024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rowser essential ui icon - Essential Part 4">
            <a:extLst>
              <a:ext uri="{FF2B5EF4-FFF2-40B4-BE49-F238E27FC236}">
                <a16:creationId xmlns:a16="http://schemas.microsoft.com/office/drawing/2014/main" id="{4AA09F95-DE09-483B-B949-7E08E7DC344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79673" y="1296062"/>
            <a:ext cx="817417" cy="81741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Laptop User Icon of Flat style - Available in SVG, PNG, EPS, AI &amp; Icon fonts">
            <a:extLst>
              <a:ext uri="{FF2B5EF4-FFF2-40B4-BE49-F238E27FC236}">
                <a16:creationId xmlns:a16="http://schemas.microsoft.com/office/drawing/2014/main" id="{24E3CBF1-9F99-43B0-9FA7-609CCE4492FA}"/>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5295" y="917083"/>
            <a:ext cx="1450108" cy="1450108"/>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Left-Right 22">
            <a:extLst>
              <a:ext uri="{FF2B5EF4-FFF2-40B4-BE49-F238E27FC236}">
                <a16:creationId xmlns:a16="http://schemas.microsoft.com/office/drawing/2014/main" id="{A91F9409-8BAF-4AA0-A7A1-CBD75F69E4DA}"/>
              </a:ext>
            </a:extLst>
          </p:cNvPr>
          <p:cNvSpPr/>
          <p:nvPr/>
        </p:nvSpPr>
        <p:spPr>
          <a:xfrm>
            <a:off x="2327563" y="1499259"/>
            <a:ext cx="1099127" cy="406400"/>
          </a:xfrm>
          <a:prstGeom prst="leftRightArrow">
            <a:avLst/>
          </a:prstGeom>
          <a:solidFill>
            <a:schemeClr val="bg1">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9745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Inside of Application Server</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6CD8899-A4F4-4BE9-B43F-779ACD295DCE}"/>
              </a:ext>
            </a:extLst>
          </p:cNvPr>
          <p:cNvPicPr>
            <a:picLocks noChangeAspect="1"/>
          </p:cNvPicPr>
          <p:nvPr/>
        </p:nvPicPr>
        <p:blipFill>
          <a:blip r:embed="rId4"/>
          <a:stretch>
            <a:fillRect/>
          </a:stretch>
        </p:blipFill>
        <p:spPr>
          <a:xfrm>
            <a:off x="2030432" y="982563"/>
            <a:ext cx="7307877" cy="5430102"/>
          </a:xfrm>
          <a:prstGeom prst="rect">
            <a:avLst/>
          </a:prstGeom>
        </p:spPr>
      </p:pic>
    </p:spTree>
    <p:extLst>
      <p:ext uri="{BB962C8B-B14F-4D97-AF65-F5344CB8AC3E}">
        <p14:creationId xmlns:p14="http://schemas.microsoft.com/office/powerpoint/2010/main" val="826989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SAP Netweaver</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1200329"/>
          </a:xfrm>
          <a:prstGeom prst="rect">
            <a:avLst/>
          </a:prstGeom>
          <a:noFill/>
        </p:spPr>
        <p:txBody>
          <a:bodyPr wrap="square" rtlCol="0">
            <a:spAutoFit/>
          </a:bodyPr>
          <a:lstStyle/>
          <a:p>
            <a:r>
              <a:rPr lang="en-US" sz="2400" b="1" i="0" dirty="0">
                <a:solidFill>
                  <a:srgbClr val="202124"/>
                </a:solidFill>
                <a:effectLst/>
                <a:latin typeface="arial" panose="020B0604020202020204" pitchFamily="34" charset="0"/>
              </a:rPr>
              <a:t>SAP Basis is</a:t>
            </a:r>
            <a:r>
              <a:rPr lang="en-US" sz="2400" b="0" i="0" dirty="0">
                <a:solidFill>
                  <a:srgbClr val="202124"/>
                </a:solidFill>
                <a:effectLst/>
                <a:latin typeface="arial" panose="020B0604020202020204" pitchFamily="34" charset="0"/>
              </a:rPr>
              <a:t> now called </a:t>
            </a:r>
            <a:r>
              <a:rPr lang="en-US" sz="2400" b="1" i="0" dirty="0">
                <a:solidFill>
                  <a:srgbClr val="202124"/>
                </a:solidFill>
                <a:effectLst/>
                <a:latin typeface="arial" panose="020B0604020202020204" pitchFamily="34" charset="0"/>
              </a:rPr>
              <a:t>SAP Netweaver</a:t>
            </a:r>
            <a:r>
              <a:rPr lang="en-US" sz="2400" b="0" i="0" dirty="0">
                <a:solidFill>
                  <a:srgbClr val="202124"/>
                </a:solidFill>
                <a:effectLst/>
                <a:latin typeface="arial" panose="020B0604020202020204" pitchFamily="34" charset="0"/>
              </a:rPr>
              <a:t> Application server. </a:t>
            </a:r>
            <a:r>
              <a:rPr lang="en-US" sz="2400" b="1" i="0" dirty="0">
                <a:solidFill>
                  <a:srgbClr val="202124"/>
                </a:solidFill>
                <a:effectLst/>
                <a:latin typeface="arial" panose="020B0604020202020204" pitchFamily="34" charset="0"/>
              </a:rPr>
              <a:t>SAP basis is</a:t>
            </a:r>
            <a:r>
              <a:rPr lang="en-US" sz="2400" b="0" i="0" dirty="0">
                <a:solidFill>
                  <a:srgbClr val="202124"/>
                </a:solidFill>
                <a:effectLst/>
                <a:latin typeface="arial" panose="020B0604020202020204" pitchFamily="34" charset="0"/>
              </a:rPr>
              <a:t> part of </a:t>
            </a:r>
            <a:r>
              <a:rPr lang="en-US" sz="2400" b="1" i="0" dirty="0" err="1">
                <a:solidFill>
                  <a:srgbClr val="202124"/>
                </a:solidFill>
                <a:effectLst/>
                <a:latin typeface="arial" panose="020B0604020202020204" pitchFamily="34" charset="0"/>
              </a:rPr>
              <a:t>netweaver</a:t>
            </a:r>
            <a:r>
              <a:rPr lang="en-US" sz="2400" b="0" i="0" dirty="0">
                <a:solidFill>
                  <a:srgbClr val="202124"/>
                </a:solidFill>
                <a:effectLst/>
                <a:latin typeface="arial" panose="020B0604020202020204" pitchFamily="34" charset="0"/>
              </a:rPr>
              <a:t>. If you consider </a:t>
            </a:r>
            <a:r>
              <a:rPr lang="en-US" sz="2400" b="1" i="0" dirty="0" err="1">
                <a:solidFill>
                  <a:srgbClr val="202124"/>
                </a:solidFill>
                <a:effectLst/>
                <a:latin typeface="arial" panose="020B0604020202020204" pitchFamily="34" charset="0"/>
              </a:rPr>
              <a:t>netweaver</a:t>
            </a:r>
            <a:r>
              <a:rPr lang="en-US" sz="2400" b="0" i="0" dirty="0">
                <a:solidFill>
                  <a:srgbClr val="202124"/>
                </a:solidFill>
                <a:effectLst/>
                <a:latin typeface="arial" panose="020B0604020202020204" pitchFamily="34" charset="0"/>
              </a:rPr>
              <a:t> as an apple(fruit), </a:t>
            </a:r>
            <a:r>
              <a:rPr lang="en-US" sz="2400" b="1" i="0" dirty="0">
                <a:solidFill>
                  <a:srgbClr val="202124"/>
                </a:solidFill>
                <a:effectLst/>
                <a:latin typeface="arial" panose="020B0604020202020204" pitchFamily="34" charset="0"/>
              </a:rPr>
              <a:t>SAP basis is</a:t>
            </a:r>
            <a:r>
              <a:rPr lang="en-US" sz="2400" b="0" i="0" dirty="0">
                <a:solidFill>
                  <a:srgbClr val="202124"/>
                </a:solidFill>
                <a:effectLst/>
                <a:latin typeface="arial" panose="020B0604020202020204" pitchFamily="34" charset="0"/>
              </a:rPr>
              <a:t> the core part. </a:t>
            </a:r>
            <a:r>
              <a:rPr lang="en-US" sz="2400" b="1" i="0" dirty="0">
                <a:solidFill>
                  <a:srgbClr val="202124"/>
                </a:solidFill>
                <a:effectLst/>
                <a:latin typeface="arial" panose="020B0604020202020204" pitchFamily="34" charset="0"/>
              </a:rPr>
              <a:t>SAP </a:t>
            </a:r>
            <a:r>
              <a:rPr lang="en-US" sz="2400" b="1" i="0" dirty="0" err="1">
                <a:solidFill>
                  <a:srgbClr val="202124"/>
                </a:solidFill>
                <a:effectLst/>
                <a:latin typeface="arial" panose="020B0604020202020204" pitchFamily="34" charset="0"/>
              </a:rPr>
              <a:t>netweaver</a:t>
            </a:r>
            <a:r>
              <a:rPr lang="en-US" sz="2400" b="1" i="0" dirty="0">
                <a:solidFill>
                  <a:srgbClr val="202124"/>
                </a:solidFill>
                <a:effectLst/>
                <a:latin typeface="arial" panose="020B0604020202020204" pitchFamily="34" charset="0"/>
              </a:rPr>
              <a:t> is</a:t>
            </a:r>
            <a:r>
              <a:rPr lang="en-US" sz="2400" b="0" i="0" dirty="0">
                <a:solidFill>
                  <a:srgbClr val="202124"/>
                </a:solidFill>
                <a:effectLst/>
                <a:latin typeface="arial" panose="020B0604020202020204" pitchFamily="34" charset="0"/>
              </a:rPr>
              <a:t> the technology </a:t>
            </a:r>
            <a:r>
              <a:rPr lang="en-US" sz="2400" b="1" i="0" dirty="0">
                <a:solidFill>
                  <a:srgbClr val="202124"/>
                </a:solidFill>
                <a:effectLst/>
                <a:latin typeface="arial" panose="020B0604020202020204" pitchFamily="34" charset="0"/>
              </a:rPr>
              <a:t>and</a:t>
            </a:r>
            <a:r>
              <a:rPr lang="en-US" sz="2400" b="0" i="0" dirty="0">
                <a:solidFill>
                  <a:srgbClr val="202124"/>
                </a:solidFill>
                <a:effectLst/>
                <a:latin typeface="arial" panose="020B0604020202020204" pitchFamily="34" charset="0"/>
              </a:rPr>
              <a:t> Integration platform of </a:t>
            </a:r>
            <a:r>
              <a:rPr lang="en-US" sz="2400" b="1" i="0" dirty="0">
                <a:solidFill>
                  <a:srgbClr val="202124"/>
                </a:solidFill>
                <a:effectLst/>
                <a:latin typeface="arial" panose="020B0604020202020204" pitchFamily="34" charset="0"/>
              </a:rPr>
              <a:t>SAP</a:t>
            </a:r>
            <a:r>
              <a:rPr lang="en-US" sz="2400" b="0" i="0" dirty="0">
                <a:solidFill>
                  <a:srgbClr val="202124"/>
                </a:solidFill>
                <a:effectLst/>
                <a:latin typeface="arial" panose="020B0604020202020204" pitchFamily="34" charset="0"/>
              </a:rPr>
              <a:t> solutions.</a:t>
            </a: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visiting that old NetWeaver Fridge: A comparison with the HANA Cloud  Platform | SAP Blogs">
            <a:extLst>
              <a:ext uri="{FF2B5EF4-FFF2-40B4-BE49-F238E27FC236}">
                <a16:creationId xmlns:a16="http://schemas.microsoft.com/office/drawing/2014/main" id="{075C9080-9B37-4748-BD35-035042988D3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917684" y="2312729"/>
            <a:ext cx="4356631" cy="4356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79545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3586</TotalTime>
  <Words>2793</Words>
  <Application>Microsoft Office PowerPoint</Application>
  <PresentationFormat>Widescreen</PresentationFormat>
  <Paragraphs>374</Paragraphs>
  <Slides>46</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72 Black</vt:lpstr>
      <vt:lpstr>Arial</vt:lpstr>
      <vt:lpstr>Arial</vt:lpstr>
      <vt:lpstr>Arial Black</vt:lpstr>
      <vt:lpstr>Benton Sans</vt:lpstr>
      <vt:lpstr>Calibri</vt:lpstr>
      <vt:lpstr>Calibri Light</vt:lpstr>
      <vt:lpstr>Candara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460</cp:revision>
  <dcterms:created xsi:type="dcterms:W3CDTF">2016-07-10T03:33:26Z</dcterms:created>
  <dcterms:modified xsi:type="dcterms:W3CDTF">2020-11-13T17:41:23Z</dcterms:modified>
</cp:coreProperties>
</file>